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2"/>
  </p:notesMasterIdLst>
  <p:sldIdLst>
    <p:sldId id="305" r:id="rId2"/>
    <p:sldId id="306" r:id="rId3"/>
    <p:sldId id="307" r:id="rId4"/>
    <p:sldId id="308" r:id="rId5"/>
    <p:sldId id="309" r:id="rId6"/>
    <p:sldId id="310" r:id="rId7"/>
    <p:sldId id="311" r:id="rId8"/>
    <p:sldId id="353" r:id="rId9"/>
    <p:sldId id="312" r:id="rId10"/>
    <p:sldId id="313" r:id="rId11"/>
    <p:sldId id="314" r:id="rId12"/>
    <p:sldId id="315" r:id="rId13"/>
    <p:sldId id="316" r:id="rId14"/>
    <p:sldId id="359" r:id="rId15"/>
    <p:sldId id="318" r:id="rId16"/>
    <p:sldId id="356" r:id="rId17"/>
    <p:sldId id="357" r:id="rId18"/>
    <p:sldId id="354" r:id="rId19"/>
    <p:sldId id="319" r:id="rId20"/>
    <p:sldId id="320" r:id="rId21"/>
    <p:sldId id="321" r:id="rId22"/>
    <p:sldId id="355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9" r:id="rId48"/>
    <p:sldId id="350" r:id="rId49"/>
    <p:sldId id="351" r:id="rId50"/>
    <p:sldId id="352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92" y="-1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45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BDF-6649-458B-B1BF-0E3867A6CA1C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03993-79B2-42D2-9A88-D99E36858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29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CN" smtClean="0"/>
              <a:pPr/>
              <a:t>1</a:t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9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2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auto">
          <a:xfrm>
            <a:off x="86320" y="8113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61972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55943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>
              <a:defRPr/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0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>
            <a:normAutofit/>
          </a:bodyPr>
          <a:lstStyle>
            <a:lvl1pPr algn="r" eaLnBrk="1" latinLnBrk="0" hangingPunct="1">
              <a:defRPr kumimoji="0" lang="zh-CN" sz="3200" b="1" cap="small" baseline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zh-CN"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zh-CN" altLang="en-US" smtClean="0"/>
              <a:t>单击此处编辑母版副标题样式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3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06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622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zh-CN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dirty="0"/>
              <a:t>单击此处可编辑母版标题样式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08381"/>
            <a:ext cx="8382000" cy="4856923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zh-CN" sz="2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latinLnBrk="0" hangingPunct="1">
              <a:defRPr kumimoji="0" lang="zh-CN"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4904" y="645333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08520" y="6492875"/>
            <a:ext cx="648072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D6E5A2-EC83-451F-A719-9AC1370DD5C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8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70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8" r:id="rId44"/>
    <p:sldLayoutId id="2147483779" r:id="rId45"/>
    <p:sldLayoutId id="2147483780" r:id="rId46"/>
    <p:sldLayoutId id="2147483781" r:id="rId47"/>
    <p:sldLayoutId id="2147483782" r:id="rId48"/>
    <p:sldLayoutId id="2147483783" r:id="rId49"/>
  </p:sldLayoutIdLst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file:///\\&#26381;&#21153;&#22120;&#21517;&#25110;IP\&#20849;&#20139;&#21517;\&#36335;&#24452;\&#25991;&#20214;&#21517;" TargetMode="External"/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971600" y="404664"/>
            <a:ext cx="7439025" cy="865188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第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3</a:t>
            </a:r>
            <a:r>
              <a:rPr lang="zh-CN" altLang="en-US" sz="3600" b="1" dirty="0">
                <a:solidFill>
                  <a:srgbClr val="C00000"/>
                </a:solidFill>
              </a:rPr>
              <a:t>讲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</a:t>
            </a:r>
            <a:r>
              <a:rPr lang="zh-CN" altLang="en-US" sz="3600" b="1" dirty="0">
                <a:solidFill>
                  <a:srgbClr val="C00000"/>
                </a:solidFill>
              </a:rPr>
              <a:t>数据库创建和数据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建模（下）</a:t>
            </a:r>
            <a:endParaRPr 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907704" y="1484784"/>
            <a:ext cx="5328592" cy="48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2800" b="1" dirty="0" err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PowerDesigner</a:t>
            </a:r>
            <a:r>
              <a:rPr lang="en-US" altLang="zh-CN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物理数据模型：</a:t>
            </a:r>
            <a:r>
              <a:rPr lang="en-US" altLang="zh-CN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数据库连接与对象创建</a:t>
            </a: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数据库模型报告</a:t>
            </a:r>
          </a:p>
          <a:p>
            <a:pPr marL="914400" lvl="1" indent="-457200" algn="l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数据库逆向工程</a:t>
            </a:r>
            <a:endParaRPr lang="en-US" altLang="zh-CN" sz="24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数据导入和导出</a:t>
            </a:r>
            <a:endParaRPr lang="en-US" altLang="zh-CN" sz="28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实验：数据建模实验（下）</a:t>
            </a:r>
            <a:endParaRPr lang="en-US" altLang="zh-CN" sz="28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实验报告（一）</a:t>
            </a:r>
            <a:endParaRPr lang="zh-CN" altLang="zh-CN" sz="28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48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82816" y="6277962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398" y="241484"/>
            <a:ext cx="70567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定义：列（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Columns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2" y="867841"/>
            <a:ext cx="8527132" cy="598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0406" y="5085184"/>
            <a:ext cx="519769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点击进入列的详情页面（类似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CDM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实体属性）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899592" y="2244934"/>
            <a:ext cx="0" cy="2840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8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208912" cy="571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332656"/>
            <a:ext cx="80648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定义：存储（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Physical Options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2267744" y="764704"/>
            <a:ext cx="1584176" cy="11521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0072" y="2564904"/>
            <a:ext cx="3096344" cy="499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3038" indent="-173038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选定项目，添加到右面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364088" y="5085184"/>
            <a:ext cx="0" cy="9376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4572000" y="3064528"/>
            <a:ext cx="936104" cy="7245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27748" y="4437112"/>
            <a:ext cx="4720716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3038" indent="-173038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在下面输入具体的文件组名称，指定行数据或大对象存储到哪个文件组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2483769" y="2689976"/>
            <a:ext cx="280831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0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41701" y="6131624"/>
            <a:ext cx="2465951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9291" y="260648"/>
            <a:ext cx="8156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定义：索引（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Indexes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75040"/>
            <a:ext cx="8208912" cy="567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79512" y="4181018"/>
            <a:ext cx="849694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定义索引详情，索引行的插入、添加、剪切、复制、粘贴、删除、查找等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2195736" y="2604434"/>
            <a:ext cx="1" cy="15051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3622774" y="711860"/>
            <a:ext cx="13122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683568" y="2008004"/>
            <a:ext cx="309634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125279" y="3356992"/>
            <a:ext cx="533515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索引特性：聚簇、唯一、主码、外码、候选码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004048" y="2859988"/>
            <a:ext cx="1" cy="4836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3635896" y="2283924"/>
            <a:ext cx="252028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8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18126"/>
            <a:ext cx="8208912" cy="567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520" y="257747"/>
            <a:ext cx="705678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：索引（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3356992"/>
            <a:ext cx="3096344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点击进入索引详情页面</a:t>
            </a:r>
            <a:endParaRPr lang="en-US" altLang="zh-CN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827584" y="2420888"/>
            <a:ext cx="0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352928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>
            <a:stCxn id="12" idx="1"/>
          </p:cNvCxnSpPr>
          <p:nvPr/>
        </p:nvCxnSpPr>
        <p:spPr>
          <a:xfrm flipH="1">
            <a:off x="2699792" y="3269015"/>
            <a:ext cx="2016224" cy="185623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16016" y="3068960"/>
            <a:ext cx="1872209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定义索引类型</a:t>
            </a:r>
          </a:p>
        </p:txBody>
      </p:sp>
    </p:spTree>
    <p:extLst>
      <p:ext uri="{BB962C8B-B14F-4D97-AF65-F5344CB8AC3E}">
        <p14:creationId xmlns:p14="http://schemas.microsoft.com/office/powerpoint/2010/main" val="13405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2759" y="257747"/>
            <a:ext cx="70567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：索引（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Indexes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7"/>
            <a:ext cx="8496944" cy="530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5" y="3248063"/>
            <a:ext cx="5885002" cy="353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箭头连接符 13"/>
          <p:cNvCxnSpPr/>
          <p:nvPr/>
        </p:nvCxnSpPr>
        <p:spPr>
          <a:xfrm flipH="1" flipV="1">
            <a:off x="1403648" y="2348880"/>
            <a:ext cx="3024336" cy="7360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6" idx="2"/>
          </p:cNvCxnSpPr>
          <p:nvPr/>
        </p:nvCxnSpPr>
        <p:spPr>
          <a:xfrm>
            <a:off x="5220073" y="3284984"/>
            <a:ext cx="0" cy="16161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3968" y="2884874"/>
            <a:ext cx="1872209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添加索引字段</a:t>
            </a:r>
          </a:p>
        </p:txBody>
      </p:sp>
    </p:spTree>
    <p:extLst>
      <p:ext uri="{BB962C8B-B14F-4D97-AF65-F5344CB8AC3E}">
        <p14:creationId xmlns:p14="http://schemas.microsoft.com/office/powerpoint/2010/main" val="383212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9" y="976070"/>
            <a:ext cx="8113577" cy="58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78151" y="6309319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741" y="260647"/>
            <a:ext cx="705678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：索引（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>
            <a:stCxn id="12" idx="1"/>
          </p:cNvCxnSpPr>
          <p:nvPr/>
        </p:nvCxnSpPr>
        <p:spPr>
          <a:xfrm flipH="1">
            <a:off x="2939143" y="467881"/>
            <a:ext cx="3024336" cy="10169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63479" y="267826"/>
            <a:ext cx="2304257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定义索引存储位置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2896"/>
            <a:ext cx="5976664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00192" y="1876762"/>
            <a:ext cx="2363079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查看索引定义脚本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 flipH="1">
            <a:off x="7481731" y="2276872"/>
            <a:ext cx="1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1025"/>
            <a:ext cx="8208911" cy="558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26832" y="5589240"/>
            <a:ext cx="2133600" cy="407123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9552" y="301298"/>
            <a:ext cx="806489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定义：触发器（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Trigger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8" idx="0"/>
          </p:cNvCxnSpPr>
          <p:nvPr/>
        </p:nvCxnSpPr>
        <p:spPr>
          <a:xfrm flipH="1" flipV="1">
            <a:off x="1403648" y="2348880"/>
            <a:ext cx="1935215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580112" y="836712"/>
            <a:ext cx="0" cy="9840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899592" y="2431615"/>
            <a:ext cx="0" cy="159176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568" y="4077072"/>
            <a:ext cx="2826314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定义选中触发器的详情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7744" y="3284984"/>
            <a:ext cx="214223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增加一个触发器</a:t>
            </a:r>
          </a:p>
        </p:txBody>
      </p:sp>
    </p:spTree>
    <p:extLst>
      <p:ext uri="{BB962C8B-B14F-4D97-AF65-F5344CB8AC3E}">
        <p14:creationId xmlns:p14="http://schemas.microsoft.com/office/powerpoint/2010/main" val="411935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7544" y="325958"/>
            <a:ext cx="78488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定义：触发器（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Trigger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74030"/>
            <a:ext cx="8208912" cy="576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083615" y="3982397"/>
            <a:ext cx="23762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定义触发器脚本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>
            <a:stCxn id="16" idx="0"/>
          </p:cNvCxnSpPr>
          <p:nvPr/>
        </p:nvCxnSpPr>
        <p:spPr>
          <a:xfrm flipH="1" flipV="1">
            <a:off x="1907704" y="1694110"/>
            <a:ext cx="1364043" cy="22882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15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8424936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332656"/>
            <a:ext cx="70567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定义：脚本查看（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Preview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588224" y="692696"/>
            <a:ext cx="576064" cy="11521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82816" y="6237312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0406" y="188640"/>
            <a:ext cx="80780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、引用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双击有向边或在对象浏览器中选择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79631"/>
            <a:ext cx="8136904" cy="587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5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01960" y="116632"/>
            <a:ext cx="8077200" cy="1143000"/>
          </a:xfrm>
        </p:spPr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物理数据模型：</a:t>
            </a:r>
            <a:r>
              <a:rPr lang="en-US" altLang="zh-CN" dirty="0" smtClean="0"/>
              <a:t>PDM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0200"/>
            <a:ext cx="5006767" cy="48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44823"/>
            <a:ext cx="5544616" cy="48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424936" cy="720080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一、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CDM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到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PDM</a:t>
            </a:r>
            <a:r>
              <a:rPr lang="zh-CN" altLang="en-US" sz="2400" b="1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400" b="1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Tools → Generate Physical data model</a:t>
            </a:r>
          </a:p>
        </p:txBody>
      </p:sp>
    </p:spTree>
    <p:extLst>
      <p:ext uri="{BB962C8B-B14F-4D97-AF65-F5344CB8AC3E}">
        <p14:creationId xmlns:p14="http://schemas.microsoft.com/office/powerpoint/2010/main" val="96250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27695"/>
            <a:ext cx="8064896" cy="581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4422" y="260648"/>
            <a:ext cx="80780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、引用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定义：完整性定义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3528" y="3284984"/>
            <a:ext cx="3744416" cy="1440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43808" y="4501569"/>
            <a:ext cx="5832648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/>
              <a:t>完整性实现方法：约束或触发器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更新或删除约束：</a:t>
            </a:r>
            <a:r>
              <a:rPr lang="zh-CN" altLang="en-US" dirty="0"/>
              <a:t>无</a:t>
            </a:r>
            <a:r>
              <a:rPr lang="zh-CN" altLang="en-US" dirty="0" smtClean="0"/>
              <a:t>、级</a:t>
            </a:r>
            <a:r>
              <a:rPr lang="zh-CN" altLang="en-US" dirty="0"/>
              <a:t>联、置空、置缺失值</a:t>
            </a:r>
          </a:p>
        </p:txBody>
      </p:sp>
    </p:spTree>
    <p:extLst>
      <p:ext uri="{BB962C8B-B14F-4D97-AF65-F5344CB8AC3E}">
        <p14:creationId xmlns:p14="http://schemas.microsoft.com/office/powerpoint/2010/main" val="35437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33611"/>
            <a:ext cx="8064896" cy="563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26832" y="6309320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4422" y="260648"/>
            <a:ext cx="80780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、引用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定义：脚本预览</a:t>
            </a:r>
            <a:endParaRPr lang="zh-CN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>
            <a:stCxn id="8" idx="2"/>
          </p:cNvCxnSpPr>
          <p:nvPr/>
        </p:nvCxnSpPr>
        <p:spPr>
          <a:xfrm>
            <a:off x="4493431" y="783868"/>
            <a:ext cx="438609" cy="19250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26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998" y="116632"/>
            <a:ext cx="8058472" cy="122413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3200" b="1" dirty="0">
                <a:solidFill>
                  <a:srgbClr val="C00000"/>
                </a:solidFill>
              </a:rPr>
              <a:t>三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、创建其他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PDM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对象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3558" y="1052736"/>
            <a:ext cx="81724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物理模型，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右键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new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4624"/>
            <a:ext cx="2952328" cy="68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4131568" cy="518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/>
          <p:cNvSpPr/>
          <p:nvPr/>
        </p:nvSpPr>
        <p:spPr>
          <a:xfrm>
            <a:off x="4959152" y="3789040"/>
            <a:ext cx="764976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8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39404"/>
            <a:ext cx="8221562" cy="558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83558" y="260648"/>
            <a:ext cx="8172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、定义数据库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选中物理模型，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右键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new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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database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78510"/>
            <a:ext cx="208823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定义数据库名字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555776" y="2081756"/>
            <a:ext cx="0" cy="8796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11960" y="2578400"/>
            <a:ext cx="2736304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定义文件和文件组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2555776" y="1593271"/>
            <a:ext cx="2340260" cy="85630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9" y="908720"/>
            <a:ext cx="8369727" cy="575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11560" y="3829951"/>
            <a:ext cx="3096344" cy="4996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3038" indent="-173038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选定项目，添加到右面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868144" y="4545600"/>
            <a:ext cx="0" cy="12256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3347864" y="3465480"/>
            <a:ext cx="936104" cy="2831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3030" y="4689615"/>
            <a:ext cx="4445334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3038" indent="-173038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点击问号，在</a:t>
            </a:r>
            <a:r>
              <a:rPr lang="zh-CN" altLang="en-US" dirty="0"/>
              <a:t>下面</a:t>
            </a:r>
            <a:r>
              <a:rPr lang="zh-CN" altLang="en-US" dirty="0" smtClean="0"/>
              <a:t>输入具体文件信息</a:t>
            </a:r>
            <a:endParaRPr lang="zh-CN" altLang="en-US" dirty="0"/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1115616" y="2132856"/>
            <a:ext cx="720080" cy="16970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4402853" y="4473592"/>
            <a:ext cx="1033243" cy="2728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5" y="940357"/>
            <a:ext cx="8304823" cy="562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5064" y="4149080"/>
            <a:ext cx="5012999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3038" indent="-173038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点击</a:t>
            </a:r>
            <a:r>
              <a:rPr lang="en-US" altLang="zh-CN" dirty="0" smtClean="0"/>
              <a:t>SQL</a:t>
            </a:r>
            <a:r>
              <a:rPr lang="zh-CN" altLang="en-US" dirty="0" smtClean="0"/>
              <a:t>选项卡，可以直接编辑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脚本</a:t>
            </a:r>
            <a:endParaRPr lang="zh-CN" altLang="en-US" dirty="0"/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987824" y="4653136"/>
            <a:ext cx="2448272" cy="69874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2987824" y="2778456"/>
            <a:ext cx="1908212" cy="13706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1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1" y="1052736"/>
            <a:ext cx="8435987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291058"/>
            <a:ext cx="78488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、定义数据库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脚本预览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572000" y="692696"/>
            <a:ext cx="1368152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3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64096"/>
            <a:ext cx="8414717" cy="575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51520" y="260648"/>
            <a:ext cx="78488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、定义架构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选中物理模型，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右键 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new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schema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3327393"/>
            <a:ext cx="230425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定义架构基本信息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899592" y="1700808"/>
            <a:ext cx="662075" cy="16293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410393" cy="572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箭头连接符 12"/>
          <p:cNvCxnSpPr>
            <a:stCxn id="12" idx="0"/>
          </p:cNvCxnSpPr>
          <p:nvPr/>
        </p:nvCxnSpPr>
        <p:spPr>
          <a:xfrm flipH="1" flipV="1">
            <a:off x="4644008" y="1799655"/>
            <a:ext cx="936104" cy="7571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11960" y="2556772"/>
            <a:ext cx="27363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脚本预览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79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9"/>
            <a:ext cx="8352928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95536" y="260648"/>
            <a:ext cx="78488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、定义视图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选中物理模型，右键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new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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view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1573" y="3212974"/>
            <a:ext cx="230425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定义视图基本信息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899593" y="1844824"/>
            <a:ext cx="994108" cy="13681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1998" y="2924944"/>
            <a:ext cx="17611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视图名称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7101" y="3485701"/>
            <a:ext cx="17611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视图可更新性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3045829" y="2348880"/>
            <a:ext cx="1886211" cy="7761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2915816" y="3685756"/>
            <a:ext cx="2016223" cy="13274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87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73833"/>
            <a:ext cx="5976664" cy="547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56890" y="5877273"/>
            <a:ext cx="2133600" cy="392334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332656"/>
            <a:ext cx="78488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、定义视图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描述视图定义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3021995"/>
            <a:ext cx="28342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直接编辑视图创建脚本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12" idx="0"/>
          </p:cNvCxnSpPr>
          <p:nvPr/>
        </p:nvCxnSpPr>
        <p:spPr>
          <a:xfrm flipV="1">
            <a:off x="2244703" y="2413993"/>
            <a:ext cx="0" cy="6080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05881"/>
            <a:ext cx="4716016" cy="519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186034" y="4541058"/>
            <a:ext cx="216024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 Editor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生成视图定义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3563888" y="2204864"/>
            <a:ext cx="1054194" cy="23361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4552556" y="1700808"/>
            <a:ext cx="65526" cy="2840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21836"/>
            <a:ext cx="8136904" cy="502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6192688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26832" y="5589241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9552" y="260648"/>
            <a:ext cx="78488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、定义视图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视图查看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3100898"/>
            <a:ext cx="16561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视图列结构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12" idx="0"/>
          </p:cNvCxnSpPr>
          <p:nvPr/>
        </p:nvCxnSpPr>
        <p:spPr>
          <a:xfrm flipV="1">
            <a:off x="1727684" y="1556792"/>
            <a:ext cx="0" cy="154410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8144" y="3852916"/>
            <a:ext cx="21602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视图创建脚本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>
            <a:stCxn id="17" idx="0"/>
          </p:cNvCxnSpPr>
          <p:nvPr/>
        </p:nvCxnSpPr>
        <p:spPr>
          <a:xfrm flipH="1" flipV="1">
            <a:off x="6012160" y="1700808"/>
            <a:ext cx="936104" cy="21521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71078"/>
            <a:ext cx="6575759" cy="567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88" y="1845805"/>
            <a:ext cx="6195392" cy="482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46560" y="260648"/>
            <a:ext cx="79928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、定义存储过程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选中物理模型，右键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new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procedure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0589" y="3069942"/>
            <a:ext cx="18114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定义存储过程或函数名称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778609" y="1701792"/>
            <a:ext cx="994108" cy="13681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51015" y="4366086"/>
            <a:ext cx="331236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编写存储过程或函数脚本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3539399" y="2493878"/>
            <a:ext cx="1559690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31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332656"/>
            <a:ext cx="7800528" cy="720080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1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CDM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对象到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PDM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对象的转换</a:t>
            </a:r>
            <a:endParaRPr lang="en-US" altLang="zh-CN" sz="2400" b="1" dirty="0" smtClean="0">
              <a:solidFill>
                <a:srgbClr val="000099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7756"/>
              </p:ext>
            </p:extLst>
          </p:nvPr>
        </p:nvGraphicFramePr>
        <p:xfrm>
          <a:off x="611560" y="1340768"/>
          <a:ext cx="7704856" cy="4896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428"/>
                <a:gridCol w="3852428"/>
              </a:tblGrid>
              <a:tr h="544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CDM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对象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PDM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对象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4061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实体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4061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实体属性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Column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4061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主标识符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PK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4061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次标识符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Unique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约束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4061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联系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Reference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4061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4061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关联链接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Reference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4061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继承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</a:t>
                      </a:r>
                      <a:r>
                        <a:rPr lang="en-US" altLang="zh-CN" sz="20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and column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18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08720"/>
            <a:ext cx="7992888" cy="208823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000" b="1" dirty="0">
                <a:solidFill>
                  <a:srgbClr val="000099"/>
                </a:solidFill>
              </a:rPr>
              <a:t>一、数据库连接</a:t>
            </a:r>
            <a:endParaRPr lang="en-US" altLang="zh-CN" sz="3000" b="1" dirty="0">
              <a:solidFill>
                <a:srgbClr val="000099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cs typeface="Arial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cs typeface="Arial"/>
              </a:rPr>
              <a:t>、创建</a:t>
            </a:r>
            <a:r>
              <a:rPr lang="en-US" altLang="zh-CN" sz="2400" dirty="0">
                <a:solidFill>
                  <a:schemeClr val="tx1"/>
                </a:solidFill>
                <a:cs typeface="Arial"/>
              </a:rPr>
              <a:t>ODBC</a:t>
            </a:r>
            <a:r>
              <a:rPr lang="zh-CN" altLang="en-US" sz="2400" dirty="0">
                <a:solidFill>
                  <a:schemeClr val="tx1"/>
                </a:solidFill>
                <a:cs typeface="Arial"/>
              </a:rPr>
              <a:t>数据源</a:t>
            </a:r>
            <a:endParaRPr lang="en-US" altLang="zh-CN" sz="2400" dirty="0">
              <a:solidFill>
                <a:schemeClr val="tx1"/>
              </a:solidFill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/>
                </a:solidFill>
                <a:cs typeface="Arial"/>
              </a:rPr>
              <a:t>Windows</a:t>
            </a:r>
            <a:r>
              <a:rPr lang="zh-CN" altLang="en-US" sz="2400" dirty="0" smtClean="0">
                <a:solidFill>
                  <a:schemeClr val="tx1"/>
                </a:solidFill>
                <a:cs typeface="Arial"/>
              </a:rPr>
              <a:t>中定义</a:t>
            </a:r>
            <a:r>
              <a:rPr lang="en-US" altLang="zh-CN" sz="2400" dirty="0" smtClean="0">
                <a:solidFill>
                  <a:schemeClr val="tx1"/>
                </a:solidFill>
                <a:cs typeface="Arial"/>
              </a:rPr>
              <a:t>ODBC</a:t>
            </a:r>
            <a:r>
              <a:rPr lang="zh-CN" altLang="en-US" sz="2400" dirty="0" smtClean="0">
                <a:solidFill>
                  <a:schemeClr val="tx1"/>
                </a:solidFill>
                <a:cs typeface="Arial"/>
              </a:rPr>
              <a:t>数据源</a:t>
            </a:r>
            <a:endParaRPr lang="en-US" altLang="zh-CN" sz="2400" dirty="0" smtClean="0">
              <a:solidFill>
                <a:schemeClr val="tx1"/>
              </a:solidFill>
              <a:cs typeface="Arial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cs typeface="Arial"/>
              </a:rPr>
              <a:t>连接配置：</a:t>
            </a:r>
            <a:r>
              <a:rPr lang="en-US" altLang="zh-CN" sz="2400" dirty="0" smtClean="0">
                <a:solidFill>
                  <a:schemeClr val="tx1"/>
                </a:solidFill>
                <a:cs typeface="Arial"/>
              </a:rPr>
              <a:t>database</a:t>
            </a:r>
            <a:r>
              <a:rPr lang="zh-CN" altLang="en-US" sz="2400" dirty="0" smtClean="0">
                <a:solidFill>
                  <a:schemeClr val="tx1"/>
                </a:solidFill>
                <a:sym typeface="Symbol"/>
              </a:rPr>
              <a:t> </a:t>
            </a:r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Configure </a:t>
            </a:r>
            <a:r>
              <a:rPr lang="en-US" altLang="zh-CN" sz="2400" dirty="0" smtClean="0">
                <a:solidFill>
                  <a:schemeClr val="tx1"/>
                </a:solidFill>
              </a:rPr>
              <a:t>Connections</a:t>
            </a:r>
            <a:endParaRPr lang="en-US" altLang="zh-CN" sz="2400" dirty="0" smtClean="0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20408" y="6237312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077200" cy="999128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cs"/>
              </a:rPr>
              <a:t>3.2 </a:t>
            </a:r>
            <a:r>
              <a:rPr lang="zh-CN" altLang="en-US" dirty="0">
                <a:cs typeface="+mn-cs"/>
              </a:rPr>
              <a:t>数据库连接与对象创建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87" y="3068960"/>
            <a:ext cx="792088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37384" y="5333146"/>
            <a:ext cx="23762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ODBC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6" idx="0"/>
          </p:cNvCxnSpPr>
          <p:nvPr/>
        </p:nvCxnSpPr>
        <p:spPr>
          <a:xfrm flipH="1" flipV="1">
            <a:off x="1541240" y="3645024"/>
            <a:ext cx="2484276" cy="16881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2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67287"/>
            <a:ext cx="7639194" cy="528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976" y="260648"/>
            <a:ext cx="8058472" cy="720080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3200" b="1" dirty="0" smtClean="0">
                <a:solidFill>
                  <a:srgbClr val="000099"/>
                </a:solidFill>
              </a:rPr>
              <a:t>2</a:t>
            </a:r>
            <a:r>
              <a:rPr lang="zh-CN" altLang="en-US" sz="3200" b="1" dirty="0" smtClean="0">
                <a:solidFill>
                  <a:srgbClr val="000099"/>
                </a:solidFill>
              </a:rPr>
              <a:t>、数据库连接：</a:t>
            </a:r>
            <a:r>
              <a:rPr lang="en-US" altLang="zh-CN" sz="2800" dirty="0" smtClean="0">
                <a:solidFill>
                  <a:schemeClr val="tx1"/>
                </a:solidFill>
                <a:cs typeface="Arial"/>
              </a:rPr>
              <a:t>database</a:t>
            </a:r>
            <a:r>
              <a:rPr lang="zh-CN" altLang="en-US" sz="2800" dirty="0" smtClean="0">
                <a:solidFill>
                  <a:schemeClr val="tx1"/>
                </a:solidFill>
                <a:sym typeface="Symbol"/>
              </a:rPr>
              <a:t> </a:t>
            </a:r>
            <a:r>
              <a:rPr lang="en-US" altLang="zh-CN" sz="2800" dirty="0" smtClean="0">
                <a:solidFill>
                  <a:schemeClr val="tx1"/>
                </a:solidFill>
                <a:sym typeface="Symbol"/>
              </a:rPr>
              <a:t>connect…</a:t>
            </a:r>
            <a:endParaRPr lang="en-US" altLang="zh-CN" sz="2800" dirty="0" smtClean="0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549170"/>
            <a:ext cx="23762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修改数据源配置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6" idx="0"/>
          </p:cNvCxnSpPr>
          <p:nvPr/>
        </p:nvCxnSpPr>
        <p:spPr>
          <a:xfrm flipV="1">
            <a:off x="2447764" y="4043271"/>
            <a:ext cx="0" cy="15058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60648"/>
            <a:ext cx="8058472" cy="1296144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3200" b="1" dirty="0" smtClean="0">
                <a:solidFill>
                  <a:srgbClr val="000099"/>
                </a:solidFill>
              </a:rPr>
              <a:t>3</a:t>
            </a:r>
            <a:r>
              <a:rPr lang="zh-CN" altLang="en-US" sz="3200" b="1" dirty="0" smtClean="0">
                <a:solidFill>
                  <a:srgbClr val="000099"/>
                </a:solidFill>
              </a:rPr>
              <a:t>、数据库连接信息</a:t>
            </a:r>
            <a:endParaRPr lang="en-US" altLang="zh-CN" sz="3200" b="1" dirty="0" smtClean="0">
              <a:solidFill>
                <a:srgbClr val="000099"/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cs typeface="Arial"/>
              </a:rPr>
              <a:t>database</a:t>
            </a:r>
            <a:r>
              <a:rPr lang="zh-CN" altLang="en-US" sz="2800" dirty="0" smtClean="0">
                <a:solidFill>
                  <a:schemeClr val="tx1"/>
                </a:solidFill>
                <a:sym typeface="Symbol"/>
              </a:rPr>
              <a:t> </a:t>
            </a:r>
            <a:r>
              <a:rPr lang="en-US" altLang="zh-CN" sz="2800" dirty="0" smtClean="0">
                <a:solidFill>
                  <a:schemeClr val="tx1"/>
                </a:solidFill>
                <a:sym typeface="Symbol"/>
              </a:rPr>
              <a:t>connection information…</a:t>
            </a:r>
            <a:endParaRPr lang="en-US" altLang="zh-CN" sz="2800" dirty="0" smtClean="0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20408" y="6309320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64" y="1700808"/>
            <a:ext cx="836109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5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156391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968" y="908720"/>
            <a:ext cx="8058472" cy="8640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600" dirty="0" smtClean="0">
                <a:solidFill>
                  <a:schemeClr val="tx1"/>
                </a:solidFill>
                <a:cs typeface="Arial"/>
              </a:rPr>
              <a:t>database</a:t>
            </a:r>
            <a:r>
              <a:rPr lang="zh-CN" altLang="en-US" sz="2600" dirty="0" smtClean="0">
                <a:solidFill>
                  <a:schemeClr val="tx1"/>
                </a:solidFill>
                <a:sym typeface="Symbol"/>
              </a:rPr>
              <a:t> </a:t>
            </a:r>
            <a:r>
              <a:rPr lang="en-US" altLang="zh-CN" sz="2600" dirty="0" smtClean="0">
                <a:solidFill>
                  <a:schemeClr val="tx1"/>
                </a:solidFill>
              </a:rPr>
              <a:t> generate database</a:t>
            </a:r>
            <a:endParaRPr lang="en-US" altLang="zh-CN" sz="2600" dirty="0" smtClean="0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200834"/>
            <a:ext cx="482453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脚本的路径、名称、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ODBC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数据源、是否直接操作数据库等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971602" y="476672"/>
            <a:ext cx="2880318" cy="16546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51520" y="-18400"/>
            <a:ext cx="80772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99"/>
                </a:solidFill>
                <a:cs typeface="+mn-cs"/>
              </a:rPr>
              <a:t>二、生成数据库</a:t>
            </a:r>
          </a:p>
        </p:txBody>
      </p:sp>
    </p:spTree>
    <p:extLst>
      <p:ext uri="{BB962C8B-B14F-4D97-AF65-F5344CB8AC3E}">
        <p14:creationId xmlns:p14="http://schemas.microsoft.com/office/powerpoint/2010/main" val="28575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2" y="953185"/>
            <a:ext cx="8396546" cy="564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4" y="210706"/>
            <a:ext cx="237626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定义脚本生成选项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6" idx="1"/>
          </p:cNvCxnSpPr>
          <p:nvPr/>
        </p:nvCxnSpPr>
        <p:spPr>
          <a:xfrm flipH="1">
            <a:off x="1907704" y="487705"/>
            <a:ext cx="2880320" cy="997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512" y="-27384"/>
            <a:ext cx="80772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99"/>
                </a:solidFill>
                <a:cs typeface="+mn-cs"/>
              </a:rPr>
              <a:t>二、生成数据库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2040" y="3068960"/>
            <a:ext cx="3816424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如果脚本生成选项，勾选了数据库的创建、打开和删除，可能需要对脚本文件进行简单编辑</a:t>
            </a:r>
            <a:endParaRPr lang="en-US" altLang="zh-CN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70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155086" cy="56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20408" y="6309320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265080"/>
            <a:ext cx="2880320" cy="4996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选择要创建的具体对象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6" idx="1"/>
          </p:cNvCxnSpPr>
          <p:nvPr/>
        </p:nvCxnSpPr>
        <p:spPr>
          <a:xfrm flipH="1">
            <a:off x="3203848" y="514892"/>
            <a:ext cx="1800200" cy="11139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512" y="-27384"/>
            <a:ext cx="5178152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99"/>
                </a:solidFill>
                <a:cs typeface="+mn-cs"/>
              </a:rPr>
              <a:t>二、生成数据库</a:t>
            </a:r>
          </a:p>
        </p:txBody>
      </p:sp>
    </p:spTree>
    <p:extLst>
      <p:ext uri="{BB962C8B-B14F-4D97-AF65-F5344CB8AC3E}">
        <p14:creationId xmlns:p14="http://schemas.microsoft.com/office/powerpoint/2010/main" val="37430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59" y="988956"/>
            <a:ext cx="8423567" cy="524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92416" y="6309320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1760" y="188640"/>
            <a:ext cx="2304256" cy="4996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脚本预览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6" idx="1"/>
          </p:cNvCxnSpPr>
          <p:nvPr/>
        </p:nvCxnSpPr>
        <p:spPr>
          <a:xfrm flipH="1">
            <a:off x="5292080" y="438452"/>
            <a:ext cx="929680" cy="11183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85936" y="-27384"/>
            <a:ext cx="5178152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99"/>
                </a:solidFill>
                <a:cs typeface="+mn-cs"/>
              </a:rPr>
              <a:t>二、生成数据库</a:t>
            </a:r>
          </a:p>
        </p:txBody>
      </p:sp>
    </p:spTree>
    <p:extLst>
      <p:ext uri="{BB962C8B-B14F-4D97-AF65-F5344CB8AC3E}">
        <p14:creationId xmlns:p14="http://schemas.microsoft.com/office/powerpoint/2010/main" val="43105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260648"/>
            <a:ext cx="8424936" cy="1224136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3200" b="1" dirty="0">
                <a:solidFill>
                  <a:srgbClr val="000099"/>
                </a:solidFill>
              </a:rPr>
              <a:t>三</a:t>
            </a:r>
            <a:r>
              <a:rPr lang="zh-CN" altLang="en-US" sz="3200" b="1" dirty="0" smtClean="0">
                <a:solidFill>
                  <a:srgbClr val="000099"/>
                </a:solidFill>
              </a:rPr>
              <a:t>、逆向工程：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File</a:t>
            </a:r>
            <a:r>
              <a:rPr lang="en-US" altLang="zh-CN" sz="2400" dirty="0" err="1">
                <a:solidFill>
                  <a:schemeClr val="tx1"/>
                </a:solidFill>
              </a:rPr>
              <a:t>→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Reverse</a:t>
            </a:r>
            <a:r>
              <a:rPr lang="en-US" altLang="zh-CN" sz="2400" dirty="0">
                <a:solidFill>
                  <a:schemeClr val="tx1"/>
                </a:solidFill>
              </a:rPr>
              <a:t> Engineer </a:t>
            </a:r>
            <a:r>
              <a:rPr lang="en-US" altLang="zh-CN" sz="2400" dirty="0" smtClean="0">
                <a:solidFill>
                  <a:schemeClr val="tx1"/>
                </a:solidFill>
              </a:rPr>
              <a:t>→Database</a:t>
            </a:r>
            <a:endParaRPr lang="en-US" altLang="zh-CN" sz="3200" b="1" dirty="0" smtClean="0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20408" y="6300336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208913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82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058472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800" b="1" dirty="0">
                <a:solidFill>
                  <a:srgbClr val="000099"/>
                </a:solidFill>
              </a:rPr>
              <a:t>三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、逆向工程：指定数据源，并连接</a:t>
            </a:r>
            <a:endParaRPr lang="en-US" altLang="zh-CN" sz="2400" b="1" dirty="0" smtClean="0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26832" y="6309320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3"/>
            <a:ext cx="5832648" cy="552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469186"/>
            <a:ext cx="7488832" cy="527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29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6632"/>
            <a:ext cx="8058472" cy="1224136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800" b="1" dirty="0">
                <a:solidFill>
                  <a:srgbClr val="000099"/>
                </a:solidFill>
              </a:rPr>
              <a:t>三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、逆向工程：选择具体的数据库和数据库对象</a:t>
            </a:r>
            <a:endParaRPr lang="en-US" altLang="zh-CN" sz="2400" b="1" dirty="0" smtClean="0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326832" y="6165304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42493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H="1">
            <a:off x="1835696" y="692696"/>
            <a:ext cx="3384376" cy="93610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下箭头 6"/>
          <p:cNvSpPr/>
          <p:nvPr/>
        </p:nvSpPr>
        <p:spPr>
          <a:xfrm>
            <a:off x="6948264" y="836712"/>
            <a:ext cx="648072" cy="15841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1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360" y="44624"/>
            <a:ext cx="7800528" cy="720080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2</a:t>
            </a:r>
            <a:r>
              <a:rPr lang="zh-CN" altLang="en-US" sz="2800" b="1" dirty="0">
                <a:solidFill>
                  <a:srgbClr val="000099"/>
                </a:solidFill>
              </a:rPr>
              <a:t>、一对一联系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的转换</a:t>
            </a:r>
            <a:endParaRPr lang="en-US" altLang="zh-CN" sz="2400" b="1" dirty="0" smtClean="0">
              <a:solidFill>
                <a:srgbClr val="00009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16673"/>
            <a:ext cx="8280920" cy="606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8712" y="1083508"/>
            <a:ext cx="2267744" cy="37856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173038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若定义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Dominant Role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，则只将主导实体的主码加入另一端实体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3038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Mandatory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：最小基数约束是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强制，或可选的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1" y="5085184"/>
            <a:ext cx="857375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下箭头 10"/>
          <p:cNvSpPr/>
          <p:nvPr/>
        </p:nvSpPr>
        <p:spPr>
          <a:xfrm>
            <a:off x="4644008" y="4725144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0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67469"/>
            <a:ext cx="8058472" cy="1944216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800" b="1" dirty="0" smtClean="0">
                <a:solidFill>
                  <a:srgbClr val="000099"/>
                </a:solidFill>
              </a:rPr>
              <a:t>四、数据库报告：</a:t>
            </a:r>
            <a:r>
              <a:rPr lang="en-US" altLang="zh-CN" sz="2800" b="1" dirty="0" smtClean="0">
                <a:solidFill>
                  <a:srgbClr val="000099"/>
                </a:solidFill>
                <a:cs typeface="Arial"/>
              </a:rPr>
              <a:t>Report</a:t>
            </a:r>
            <a:r>
              <a:rPr lang="en-US" altLang="zh-CN" sz="2800" b="1" dirty="0" smtClean="0">
                <a:solidFill>
                  <a:srgbClr val="000099"/>
                </a:solidFill>
                <a:cs typeface="Arial"/>
                <a:sym typeface="Symbol"/>
              </a:rPr>
              <a:t> generate report</a:t>
            </a:r>
            <a:endParaRPr lang="en-US" altLang="zh-CN" sz="2800" b="1" dirty="0">
              <a:solidFill>
                <a:srgbClr val="000099"/>
              </a:solidFill>
              <a:cs typeface="Arial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CN" sz="2400" b="1" dirty="0" smtClean="0">
              <a:solidFill>
                <a:schemeClr val="tx1"/>
              </a:solidFill>
              <a:cs typeface="Arial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93" y="980727"/>
            <a:ext cx="5352119" cy="51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94" y="1484784"/>
            <a:ext cx="560597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1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99"/>
            <a:ext cx="9153204" cy="685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82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0772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3.3 </a:t>
            </a:r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r>
              <a:rPr lang="zh-CN" altLang="en-US" dirty="0">
                <a:solidFill>
                  <a:schemeClr val="tx1"/>
                </a:solidFill>
              </a:rPr>
              <a:t>导</a:t>
            </a:r>
            <a:r>
              <a:rPr lang="zh-CN" altLang="en-US" dirty="0" smtClean="0">
                <a:solidFill>
                  <a:schemeClr val="tx1"/>
                </a:solidFill>
              </a:rPr>
              <a:t>入和导出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1187624"/>
            <a:ext cx="7992888" cy="532859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b="1" dirty="0" smtClean="0">
                <a:solidFill>
                  <a:srgbClr val="C00000"/>
                </a:solidFill>
              </a:rPr>
              <a:t>一、数据导入和导出向导</a:t>
            </a:r>
            <a:endParaRPr lang="en-US" altLang="zh-CN" sz="28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1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、运行</a:t>
            </a:r>
            <a:endParaRPr lang="en-US" altLang="zh-CN" sz="2400" b="1" dirty="0" smtClean="0">
              <a:solidFill>
                <a:srgbClr val="000099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solidFill>
                  <a:schemeClr val="tx1"/>
                </a:solidFill>
              </a:rPr>
              <a:t>对象</a:t>
            </a:r>
            <a:r>
              <a:rPr lang="zh-CN" altLang="en-US" sz="2000" dirty="0">
                <a:solidFill>
                  <a:schemeClr val="tx1"/>
                </a:solidFill>
              </a:rPr>
              <a:t>资源管理器</a:t>
            </a:r>
            <a:r>
              <a:rPr lang="zh-CN" altLang="en-US" sz="2000" dirty="0" smtClean="0">
                <a:solidFill>
                  <a:schemeClr val="tx1"/>
                </a:solidFill>
              </a:rPr>
              <a:t>：</a:t>
            </a:r>
            <a:r>
              <a:rPr lang="zh-CN" altLang="en-US" sz="2000" dirty="0" smtClean="0">
                <a:solidFill>
                  <a:srgbClr val="C00000"/>
                </a:solidFill>
              </a:rPr>
              <a:t>目标</a:t>
            </a:r>
            <a:r>
              <a:rPr lang="zh-CN" altLang="en-US" sz="2000" dirty="0">
                <a:solidFill>
                  <a:srgbClr val="C00000"/>
                </a:solidFill>
              </a:rPr>
              <a:t>数据库 </a:t>
            </a:r>
            <a:r>
              <a:rPr lang="en-US" altLang="zh-CN" sz="2000" dirty="0">
                <a:solidFill>
                  <a:srgbClr val="C00000"/>
                </a:solidFill>
              </a:rPr>
              <a:t>- </a:t>
            </a:r>
            <a:r>
              <a:rPr lang="zh-CN" altLang="en-US" sz="2000" dirty="0">
                <a:solidFill>
                  <a:srgbClr val="C00000"/>
                </a:solidFill>
              </a:rPr>
              <a:t>右键 </a:t>
            </a:r>
            <a:r>
              <a:rPr lang="en-US" altLang="zh-CN" sz="2000" dirty="0" smtClean="0">
                <a:solidFill>
                  <a:srgbClr val="C00000"/>
                </a:solidFill>
              </a:rPr>
              <a:t>-【</a:t>
            </a:r>
            <a:r>
              <a:rPr lang="zh-CN" altLang="en-US" sz="2000" dirty="0" smtClean="0">
                <a:solidFill>
                  <a:srgbClr val="C00000"/>
                </a:solidFill>
              </a:rPr>
              <a:t>任务</a:t>
            </a:r>
            <a:r>
              <a:rPr lang="en-US" altLang="zh-CN" sz="2000" dirty="0" smtClean="0">
                <a:solidFill>
                  <a:srgbClr val="C00000"/>
                </a:solidFill>
              </a:rPr>
              <a:t>】/【</a:t>
            </a:r>
            <a:r>
              <a:rPr lang="zh-CN" altLang="en-US" sz="2000" dirty="0" smtClean="0">
                <a:solidFill>
                  <a:srgbClr val="C00000"/>
                </a:solidFill>
              </a:rPr>
              <a:t>导入</a:t>
            </a:r>
            <a:r>
              <a:rPr lang="en-US" altLang="zh-CN" sz="2000" dirty="0" smtClean="0">
                <a:solidFill>
                  <a:srgbClr val="C00000"/>
                </a:solidFill>
              </a:rPr>
              <a:t>】</a:t>
            </a:r>
            <a:r>
              <a:rPr lang="zh-CN" altLang="en-US" sz="2000" dirty="0" smtClean="0">
                <a:solidFill>
                  <a:srgbClr val="C00000"/>
                </a:solidFill>
              </a:rPr>
              <a:t>或</a:t>
            </a:r>
            <a:r>
              <a:rPr lang="en-US" altLang="zh-CN" sz="2000" dirty="0" smtClean="0">
                <a:solidFill>
                  <a:srgbClr val="C00000"/>
                </a:solidFill>
              </a:rPr>
              <a:t>【</a:t>
            </a:r>
            <a:r>
              <a:rPr lang="zh-CN" altLang="en-US" sz="2000" dirty="0" smtClean="0">
                <a:solidFill>
                  <a:srgbClr val="C00000"/>
                </a:solidFill>
              </a:rPr>
              <a:t>导出</a:t>
            </a:r>
            <a:r>
              <a:rPr lang="en-US" altLang="zh-CN" sz="2000" dirty="0" smtClean="0">
                <a:solidFill>
                  <a:srgbClr val="C00000"/>
                </a:solidFill>
              </a:rPr>
              <a:t>】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2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、输入信息</a:t>
            </a:r>
            <a:endParaRPr lang="en-US" altLang="zh-CN" sz="2400" b="1" dirty="0" smtClean="0">
              <a:solidFill>
                <a:srgbClr val="000099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连接信息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数据源、数据目标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选择关联表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开始运行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查看结果</a:t>
            </a:r>
            <a:endParaRPr lang="en-US" altLang="zh-CN" dirty="0"/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0099"/>
                </a:solidFill>
              </a:rPr>
              <a:t>3</a:t>
            </a:r>
            <a:r>
              <a:rPr lang="zh-CN" altLang="en-US" sz="2400" b="1" dirty="0">
                <a:solidFill>
                  <a:srgbClr val="000099"/>
                </a:solidFill>
              </a:rPr>
              <a:t>、例子：股票日成交数据</a:t>
            </a:r>
            <a:r>
              <a:rPr lang="en-US" altLang="zh-CN" sz="2400" b="1" dirty="0">
                <a:solidFill>
                  <a:srgbClr val="000099"/>
                </a:solidFill>
              </a:rPr>
              <a:t>.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xls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导入和导出</a:t>
            </a:r>
            <a:endParaRPr lang="en-US" altLang="zh-CN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51520" y="260648"/>
            <a:ext cx="8496944" cy="626469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b="1" dirty="0" smtClean="0">
                <a:solidFill>
                  <a:srgbClr val="C00000"/>
                </a:solidFill>
              </a:rPr>
              <a:t>二、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BCP 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数据导入和导出</a:t>
            </a:r>
            <a:endParaRPr lang="en-US" altLang="zh-CN" sz="32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1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、作用：</a:t>
            </a:r>
            <a:r>
              <a:rPr lang="zh-CN" altLang="zh-CN" sz="2400" dirty="0" smtClean="0">
                <a:solidFill>
                  <a:schemeClr val="tx1"/>
                </a:solidFill>
              </a:rPr>
              <a:t>在</a:t>
            </a:r>
            <a:r>
              <a:rPr lang="en-US" altLang="zh-CN" sz="2400" dirty="0" smtClean="0">
                <a:solidFill>
                  <a:schemeClr val="tx1"/>
                </a:solidFill>
              </a:rPr>
              <a:t>SQL Server</a:t>
            </a:r>
            <a:r>
              <a:rPr lang="zh-CN" altLang="zh-CN" sz="2400" dirty="0" smtClean="0">
                <a:solidFill>
                  <a:schemeClr val="tx1"/>
                </a:solidFill>
              </a:rPr>
              <a:t>和指定格式的文件间大容量复制数据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2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、命令格式：</a:t>
            </a:r>
            <a:endParaRPr lang="en-US" altLang="zh-CN" sz="2400" b="1" dirty="0" smtClean="0">
              <a:solidFill>
                <a:srgbClr val="000099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 smtClean="0">
                <a:solidFill>
                  <a:srgbClr val="C00000"/>
                </a:solidFill>
              </a:rPr>
              <a:t>BCP </a:t>
            </a:r>
            <a:r>
              <a:rPr lang="en-US" altLang="zh-CN" sz="2000" b="1" dirty="0">
                <a:solidFill>
                  <a:srgbClr val="C00000"/>
                </a:solidFill>
              </a:rPr>
              <a:t>{</a:t>
            </a:r>
            <a:r>
              <a:rPr lang="en-US" altLang="zh-CN" sz="2000" b="1" dirty="0" err="1">
                <a:solidFill>
                  <a:srgbClr val="C00000"/>
                </a:solidFill>
              </a:rPr>
              <a:t>dbtable</a:t>
            </a:r>
            <a:r>
              <a:rPr lang="en-US" altLang="zh-CN" sz="2000" b="1" dirty="0">
                <a:solidFill>
                  <a:srgbClr val="C00000"/>
                </a:solidFill>
              </a:rPr>
              <a:t> | query} {in | out | </a:t>
            </a:r>
            <a:r>
              <a:rPr lang="en-US" altLang="zh-CN" sz="2000" b="1" dirty="0" err="1">
                <a:solidFill>
                  <a:srgbClr val="C00000"/>
                </a:solidFill>
              </a:rPr>
              <a:t>queryout</a:t>
            </a:r>
            <a:r>
              <a:rPr lang="en-US" altLang="zh-CN" sz="2000" b="1" dirty="0">
                <a:solidFill>
                  <a:srgbClr val="C00000"/>
                </a:solidFill>
              </a:rPr>
              <a:t> | format} </a:t>
            </a:r>
            <a:r>
              <a:rPr lang="zh-CN" altLang="en-US" sz="2000" b="1" dirty="0">
                <a:solidFill>
                  <a:srgbClr val="C00000"/>
                </a:solidFill>
              </a:rPr>
              <a:t>数据文件 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m </a:t>
            </a:r>
            <a:r>
              <a:rPr lang="zh-CN" altLang="en-US" sz="2000" dirty="0">
                <a:solidFill>
                  <a:schemeClr val="tx1"/>
                </a:solidFill>
              </a:rPr>
              <a:t>最大错误数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f </a:t>
            </a:r>
            <a:r>
              <a:rPr lang="zh-CN" altLang="en-US" sz="2000" dirty="0">
                <a:solidFill>
                  <a:schemeClr val="tx1"/>
                </a:solidFill>
              </a:rPr>
              <a:t>格式化文件</a:t>
            </a:r>
            <a:r>
              <a:rPr lang="en-US" altLang="zh-CN" sz="2000" dirty="0" smtClean="0">
                <a:solidFill>
                  <a:schemeClr val="tx1"/>
                </a:solidFill>
              </a:rPr>
              <a:t>]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[-e </a:t>
            </a:r>
            <a:r>
              <a:rPr lang="zh-CN" altLang="en-US" sz="2000" dirty="0">
                <a:solidFill>
                  <a:schemeClr val="tx1"/>
                </a:solidFill>
              </a:rPr>
              <a:t>错误文件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F </a:t>
            </a:r>
            <a:r>
              <a:rPr lang="zh-CN" altLang="en-US" sz="2000" dirty="0">
                <a:solidFill>
                  <a:schemeClr val="tx1"/>
                </a:solidFill>
              </a:rPr>
              <a:t>首行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L </a:t>
            </a:r>
            <a:r>
              <a:rPr lang="zh-CN" altLang="en-US" sz="2000" dirty="0">
                <a:solidFill>
                  <a:schemeClr val="tx1"/>
                </a:solidFill>
              </a:rPr>
              <a:t>末行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b </a:t>
            </a:r>
            <a:r>
              <a:rPr lang="zh-CN" altLang="en-US" sz="2000" dirty="0">
                <a:solidFill>
                  <a:schemeClr val="tx1"/>
                </a:solidFill>
              </a:rPr>
              <a:t>批大小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n </a:t>
            </a:r>
            <a:r>
              <a:rPr lang="zh-CN" altLang="en-US" sz="2000" dirty="0">
                <a:solidFill>
                  <a:schemeClr val="tx1"/>
                </a:solidFill>
              </a:rPr>
              <a:t>本机类型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[-</a:t>
            </a:r>
            <a:r>
              <a:rPr lang="en-US" altLang="zh-CN" sz="2000" b="1" dirty="0">
                <a:solidFill>
                  <a:srgbClr val="C00000"/>
                </a:solidFill>
              </a:rPr>
              <a:t>c </a:t>
            </a:r>
            <a:r>
              <a:rPr lang="zh-CN" altLang="en-US" sz="2000" b="1" dirty="0">
                <a:solidFill>
                  <a:srgbClr val="C00000"/>
                </a:solidFill>
              </a:rPr>
              <a:t>字符类型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]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[-w </a:t>
            </a:r>
            <a:r>
              <a:rPr lang="zh-CN" altLang="en-US" sz="2000" dirty="0">
                <a:solidFill>
                  <a:schemeClr val="tx1"/>
                </a:solidFill>
              </a:rPr>
              <a:t>宽字符类型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N </a:t>
            </a:r>
            <a:r>
              <a:rPr lang="zh-CN" altLang="en-US" sz="2000" dirty="0">
                <a:solidFill>
                  <a:schemeClr val="tx1"/>
                </a:solidFill>
              </a:rPr>
              <a:t>将非文本保持为本机类型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V </a:t>
            </a:r>
            <a:r>
              <a:rPr lang="zh-CN" altLang="en-US" sz="2000" dirty="0">
                <a:solidFill>
                  <a:schemeClr val="tx1"/>
                </a:solidFill>
              </a:rPr>
              <a:t>文件格式版本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q </a:t>
            </a:r>
            <a:r>
              <a:rPr lang="zh-CN" altLang="en-US" sz="2000" dirty="0">
                <a:solidFill>
                  <a:schemeClr val="tx1"/>
                </a:solidFill>
              </a:rPr>
              <a:t>带引号的标识符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C </a:t>
            </a:r>
            <a:r>
              <a:rPr lang="zh-CN" altLang="en-US" sz="2000" dirty="0">
                <a:solidFill>
                  <a:schemeClr val="tx1"/>
                </a:solidFill>
              </a:rPr>
              <a:t>代码页说明符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t </a:t>
            </a:r>
            <a:r>
              <a:rPr lang="zh-CN" altLang="en-US" sz="2000" dirty="0">
                <a:solidFill>
                  <a:schemeClr val="tx1"/>
                </a:solidFill>
              </a:rPr>
              <a:t>字段终止符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r </a:t>
            </a:r>
            <a:r>
              <a:rPr lang="zh-CN" altLang="en-US" sz="2000" dirty="0">
                <a:solidFill>
                  <a:schemeClr val="tx1"/>
                </a:solidFill>
              </a:rPr>
              <a:t>行终止符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 err="1">
                <a:solidFill>
                  <a:schemeClr val="tx1"/>
                </a:solidFill>
              </a:rPr>
              <a:t>i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</a:rPr>
              <a:t>输入文件</a:t>
            </a:r>
            <a:r>
              <a:rPr lang="en-US" altLang="zh-CN" sz="2000" dirty="0">
                <a:solidFill>
                  <a:schemeClr val="tx1"/>
                </a:solidFill>
              </a:rPr>
              <a:t>] </a:t>
            </a:r>
            <a:r>
              <a:rPr lang="en-US" altLang="zh-CN" sz="2000" dirty="0" smtClean="0">
                <a:solidFill>
                  <a:schemeClr val="tx1"/>
                </a:solidFill>
              </a:rPr>
              <a:t> [-</a:t>
            </a:r>
            <a:r>
              <a:rPr lang="en-US" altLang="zh-CN" sz="2000" dirty="0">
                <a:solidFill>
                  <a:schemeClr val="tx1"/>
                </a:solidFill>
              </a:rPr>
              <a:t>o </a:t>
            </a:r>
            <a:r>
              <a:rPr lang="zh-CN" altLang="en-US" sz="2000" dirty="0">
                <a:solidFill>
                  <a:schemeClr val="tx1"/>
                </a:solidFill>
              </a:rPr>
              <a:t>输出文件</a:t>
            </a:r>
            <a:r>
              <a:rPr lang="en-US" altLang="zh-CN" sz="2000" dirty="0">
                <a:solidFill>
                  <a:schemeClr val="tx1"/>
                </a:solidFill>
              </a:rPr>
              <a:t>] </a:t>
            </a:r>
            <a:r>
              <a:rPr lang="en-US" altLang="zh-CN" sz="2000" dirty="0" smtClean="0">
                <a:solidFill>
                  <a:schemeClr val="tx1"/>
                </a:solidFill>
              </a:rPr>
              <a:t> [-</a:t>
            </a:r>
            <a:r>
              <a:rPr lang="en-US" altLang="zh-CN" sz="2000" dirty="0">
                <a:solidFill>
                  <a:schemeClr val="tx1"/>
                </a:solidFill>
              </a:rPr>
              <a:t>a </a:t>
            </a:r>
            <a:r>
              <a:rPr lang="zh-CN" altLang="en-US" sz="2000" dirty="0">
                <a:solidFill>
                  <a:schemeClr val="tx1"/>
                </a:solidFill>
              </a:rPr>
              <a:t>数据包大小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S </a:t>
            </a:r>
            <a:r>
              <a:rPr lang="zh-CN" altLang="en-US" sz="2000" dirty="0">
                <a:solidFill>
                  <a:schemeClr val="tx1"/>
                </a:solidFill>
              </a:rPr>
              <a:t>服务器名称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zh-CN" altLang="en-US" sz="2000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[-</a:t>
            </a:r>
            <a:r>
              <a:rPr lang="en-US" altLang="zh-CN" sz="2000" b="1" dirty="0">
                <a:solidFill>
                  <a:srgbClr val="C00000"/>
                </a:solidFill>
              </a:rPr>
              <a:t>U </a:t>
            </a:r>
            <a:r>
              <a:rPr lang="zh-CN" altLang="en-US" sz="2000" b="1" dirty="0">
                <a:solidFill>
                  <a:srgbClr val="C00000"/>
                </a:solidFill>
              </a:rPr>
              <a:t>用户名</a:t>
            </a:r>
            <a:r>
              <a:rPr lang="en-US" altLang="zh-CN" sz="2000" b="1" dirty="0">
                <a:solidFill>
                  <a:srgbClr val="C00000"/>
                </a:solidFill>
              </a:rPr>
              <a:t>]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 [-</a:t>
            </a:r>
            <a:r>
              <a:rPr lang="en-US" altLang="zh-CN" sz="2000" b="1" dirty="0">
                <a:solidFill>
                  <a:srgbClr val="C00000"/>
                </a:solidFill>
              </a:rPr>
              <a:t>P </a:t>
            </a:r>
            <a:r>
              <a:rPr lang="zh-CN" altLang="en-US" sz="2000" b="1" dirty="0">
                <a:solidFill>
                  <a:srgbClr val="C00000"/>
                </a:solidFill>
              </a:rPr>
              <a:t>密码</a:t>
            </a:r>
            <a:r>
              <a:rPr lang="en-US" altLang="zh-CN" sz="2000" b="1" dirty="0">
                <a:solidFill>
                  <a:srgbClr val="C00000"/>
                </a:solidFill>
              </a:rPr>
              <a:t>]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[-</a:t>
            </a:r>
            <a:r>
              <a:rPr lang="en-US" altLang="zh-CN" sz="2000" b="1" dirty="0">
                <a:solidFill>
                  <a:srgbClr val="C00000"/>
                </a:solidFill>
              </a:rPr>
              <a:t>T </a:t>
            </a:r>
            <a:r>
              <a:rPr lang="zh-CN" altLang="en-US" sz="2000" b="1" dirty="0">
                <a:solidFill>
                  <a:srgbClr val="C00000"/>
                </a:solidFill>
              </a:rPr>
              <a:t>可信连接</a:t>
            </a:r>
            <a:r>
              <a:rPr lang="en-US" altLang="zh-CN" sz="2000" b="1" dirty="0">
                <a:solidFill>
                  <a:srgbClr val="C00000"/>
                </a:solidFill>
              </a:rPr>
              <a:t>]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v </a:t>
            </a:r>
            <a:r>
              <a:rPr lang="zh-CN" altLang="en-US" sz="2000" dirty="0">
                <a:solidFill>
                  <a:schemeClr val="tx1"/>
                </a:solidFill>
              </a:rPr>
              <a:t>版本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R </a:t>
            </a:r>
            <a:r>
              <a:rPr lang="zh-CN" altLang="en-US" sz="2000" dirty="0">
                <a:solidFill>
                  <a:schemeClr val="tx1"/>
                </a:solidFill>
              </a:rPr>
              <a:t>允许使用区域设置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k </a:t>
            </a:r>
            <a:r>
              <a:rPr lang="zh-CN" altLang="en-US" sz="2000" dirty="0">
                <a:solidFill>
                  <a:schemeClr val="tx1"/>
                </a:solidFill>
              </a:rPr>
              <a:t>保留空值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E </a:t>
            </a:r>
            <a:r>
              <a:rPr lang="zh-CN" altLang="en-US" sz="2000" dirty="0">
                <a:solidFill>
                  <a:schemeClr val="tx1"/>
                </a:solidFill>
              </a:rPr>
              <a:t>保留标识值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[-h“</a:t>
            </a:r>
            <a:r>
              <a:rPr lang="zh-CN" altLang="en-US" sz="2000" dirty="0" smtClean="0">
                <a:solidFill>
                  <a:schemeClr val="tx1"/>
                </a:solidFill>
              </a:rPr>
              <a:t>加载提示</a:t>
            </a:r>
            <a:r>
              <a:rPr lang="en-US" altLang="zh-CN" sz="2000" dirty="0" smtClean="0">
                <a:solidFill>
                  <a:schemeClr val="tx1"/>
                </a:solidFill>
              </a:rPr>
              <a:t>”]</a:t>
            </a:r>
            <a:r>
              <a:rPr lang="zh-CN" altLang="en-US" sz="2000" dirty="0" smtClean="0">
                <a:solidFill>
                  <a:schemeClr val="tx1"/>
                </a:solidFill>
              </a:rPr>
              <a:t>  </a:t>
            </a:r>
            <a:r>
              <a:rPr lang="en-US" altLang="zh-CN" sz="2000" dirty="0" smtClean="0">
                <a:solidFill>
                  <a:schemeClr val="tx1"/>
                </a:solidFill>
              </a:rPr>
              <a:t>[-</a:t>
            </a:r>
            <a:r>
              <a:rPr lang="en-US" altLang="zh-CN" sz="2000" dirty="0">
                <a:solidFill>
                  <a:schemeClr val="tx1"/>
                </a:solidFill>
              </a:rPr>
              <a:t>x </a:t>
            </a:r>
            <a:r>
              <a:rPr lang="zh-CN" altLang="en-US" sz="2000" dirty="0">
                <a:solidFill>
                  <a:schemeClr val="tx1"/>
                </a:solidFill>
              </a:rPr>
              <a:t>生成</a:t>
            </a:r>
            <a:r>
              <a:rPr lang="en-US" altLang="zh-CN" sz="2000" dirty="0">
                <a:solidFill>
                  <a:schemeClr val="tx1"/>
                </a:solidFill>
              </a:rPr>
              <a:t>xml </a:t>
            </a:r>
            <a:r>
              <a:rPr lang="zh-CN" altLang="en-US" sz="2000" dirty="0">
                <a:solidFill>
                  <a:schemeClr val="tx1"/>
                </a:solidFill>
              </a:rPr>
              <a:t>格式化文件</a:t>
            </a:r>
            <a:r>
              <a:rPr lang="en-US" altLang="zh-CN" sz="2000" dirty="0">
                <a:solidFill>
                  <a:schemeClr val="tx1"/>
                </a:solidFill>
              </a:rPr>
              <a:t>]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9630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208912" cy="626469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b="1" dirty="0">
                <a:solidFill>
                  <a:srgbClr val="C00000"/>
                </a:solidFill>
              </a:rPr>
              <a:t>二、</a:t>
            </a:r>
            <a:r>
              <a:rPr lang="en-US" altLang="zh-CN" sz="3200" b="1" dirty="0">
                <a:solidFill>
                  <a:srgbClr val="C00000"/>
                </a:solidFill>
              </a:rPr>
              <a:t>BCP </a:t>
            </a:r>
            <a:r>
              <a:rPr lang="zh-CN" altLang="en-US" sz="3200" b="1" dirty="0">
                <a:solidFill>
                  <a:srgbClr val="C00000"/>
                </a:solidFill>
              </a:rPr>
              <a:t>数据导入和导出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3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、服务器配置</a:t>
            </a:r>
            <a:endParaRPr lang="en-US" altLang="zh-CN" sz="2800" b="1" dirty="0" smtClean="0">
              <a:solidFill>
                <a:srgbClr val="000099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EXEC </a:t>
            </a:r>
            <a:r>
              <a:rPr lang="en-US" altLang="zh-CN" dirty="0" err="1"/>
              <a:t>sp_configure</a:t>
            </a:r>
            <a:r>
              <a:rPr lang="en-US" altLang="zh-CN" dirty="0"/>
              <a:t> 'show advanced options', 1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go </a:t>
            </a:r>
            <a:endParaRPr lang="zh-CN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RECONFIGURE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Go</a:t>
            </a:r>
            <a:endParaRPr lang="zh-CN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EXEC </a:t>
            </a:r>
            <a:r>
              <a:rPr lang="en-US" altLang="zh-CN" dirty="0" err="1"/>
              <a:t>sp_configure</a:t>
            </a:r>
            <a:r>
              <a:rPr lang="en-US" altLang="zh-CN" dirty="0"/>
              <a:t> '</a:t>
            </a:r>
            <a:r>
              <a:rPr lang="en-US" altLang="zh-CN" dirty="0" err="1"/>
              <a:t>xp_cmdshell</a:t>
            </a:r>
            <a:r>
              <a:rPr lang="en-US" altLang="zh-CN" dirty="0"/>
              <a:t>', 1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go</a:t>
            </a:r>
            <a:endParaRPr lang="zh-CN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RECONFIGURE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smtClean="0"/>
              <a:t>go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C00000"/>
                </a:solidFill>
              </a:rPr>
              <a:t>EXEC </a:t>
            </a:r>
            <a:r>
              <a:rPr lang="en-US" altLang="zh-CN" b="1" dirty="0">
                <a:solidFill>
                  <a:srgbClr val="C00000"/>
                </a:solidFill>
              </a:rPr>
              <a:t>master..</a:t>
            </a:r>
            <a:r>
              <a:rPr lang="en-US" altLang="zh-CN" b="1" dirty="0" err="1">
                <a:solidFill>
                  <a:srgbClr val="C00000"/>
                </a:solidFill>
              </a:rPr>
              <a:t>xp_cmdshell</a:t>
            </a:r>
            <a:r>
              <a:rPr lang="en-US" altLang="zh-CN" b="1" dirty="0">
                <a:solidFill>
                  <a:srgbClr val="C00000"/>
                </a:solidFill>
              </a:rPr>
              <a:t>  'BCP</a:t>
            </a:r>
            <a:r>
              <a:rPr lang="zh-CN" altLang="en-US" b="1" dirty="0">
                <a:solidFill>
                  <a:srgbClr val="C00000"/>
                </a:solidFill>
              </a:rPr>
              <a:t>命令</a:t>
            </a:r>
            <a:r>
              <a:rPr lang="en-US" altLang="zh-CN" b="1" dirty="0">
                <a:solidFill>
                  <a:srgbClr val="C00000"/>
                </a:solidFill>
              </a:rPr>
              <a:t>' </a:t>
            </a:r>
          </a:p>
        </p:txBody>
      </p:sp>
    </p:spTree>
    <p:extLst>
      <p:ext uri="{BB962C8B-B14F-4D97-AF65-F5344CB8AC3E}">
        <p14:creationId xmlns:p14="http://schemas.microsoft.com/office/powerpoint/2010/main" val="184694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332656"/>
            <a:ext cx="8280920" cy="619268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4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BCP 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示例</a:t>
            </a:r>
            <a:endParaRPr lang="zh-CN" altLang="zh-CN" sz="2800" b="1" dirty="0">
              <a:solidFill>
                <a:srgbClr val="000099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 smtClean="0">
                <a:solidFill>
                  <a:srgbClr val="FF0000"/>
                </a:solidFill>
              </a:rPr>
              <a:t>数据导出：采用可信连接，从表中导出数据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269875" lvl="1" indent="0">
              <a:lnSpc>
                <a:spcPct val="150000"/>
              </a:lnSpc>
              <a:buNone/>
            </a:pPr>
            <a:r>
              <a:rPr lang="en-US" altLang="zh-CN" dirty="0"/>
              <a:t>EXEC master..</a:t>
            </a:r>
            <a:r>
              <a:rPr lang="en-US" altLang="zh-CN" dirty="0" err="1"/>
              <a:t>xp_cmdshell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</a:p>
          <a:p>
            <a:pPr marL="269875" lvl="1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	 '</a:t>
            </a:r>
            <a:r>
              <a:rPr lang="en-US" altLang="zh-CN" dirty="0" err="1" smtClean="0"/>
              <a:t>bcp</a:t>
            </a:r>
            <a:r>
              <a:rPr lang="en-US" altLang="zh-CN" dirty="0" smtClean="0"/>
              <a:t> </a:t>
            </a:r>
            <a:r>
              <a:rPr lang="en-US" altLang="zh-CN" dirty="0"/>
              <a:t>T_demo2020.dbo.Stock_JY out </a:t>
            </a:r>
            <a:r>
              <a:rPr lang="en-US" altLang="zh-CN" dirty="0" smtClean="0"/>
              <a:t> 	  		  	         E</a:t>
            </a:r>
            <a:r>
              <a:rPr lang="en-US" altLang="zh-CN" dirty="0"/>
              <a:t>:\BUAA\stock_exchange_data.txt -T -c'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b="1" dirty="0">
                <a:solidFill>
                  <a:srgbClr val="FF0000"/>
                </a:solidFill>
              </a:rPr>
              <a:t>数据导出：使用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指定</a:t>
            </a:r>
            <a:r>
              <a:rPr lang="zh-CN" altLang="en-US" sz="2400" b="1" dirty="0">
                <a:solidFill>
                  <a:srgbClr val="FF0000"/>
                </a:solidFill>
              </a:rPr>
              <a:t>账号，从表中导出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数据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269875" lvl="1" indent="0">
              <a:lnSpc>
                <a:spcPct val="150000"/>
              </a:lnSpc>
              <a:buNone/>
            </a:pPr>
            <a:r>
              <a:rPr lang="en-US" altLang="zh-CN" dirty="0"/>
              <a:t>EXEC master..</a:t>
            </a:r>
            <a:r>
              <a:rPr lang="en-US" altLang="zh-CN" dirty="0" err="1"/>
              <a:t>xp_cmdshell</a:t>
            </a:r>
            <a:r>
              <a:rPr lang="en-US" altLang="zh-CN" dirty="0"/>
              <a:t> </a:t>
            </a:r>
          </a:p>
          <a:p>
            <a:pPr marL="269875" lvl="1" indent="0">
              <a:lnSpc>
                <a:spcPct val="150000"/>
              </a:lnSpc>
              <a:buNone/>
            </a:pPr>
            <a:r>
              <a:rPr lang="en-US" altLang="zh-CN" dirty="0" smtClean="0"/>
              <a:t>	'</a:t>
            </a:r>
            <a:r>
              <a:rPr lang="en-US" altLang="zh-CN" dirty="0" err="1" smtClean="0"/>
              <a:t>bcp</a:t>
            </a:r>
            <a:r>
              <a:rPr lang="en-US" altLang="zh-CN" dirty="0" smtClean="0"/>
              <a:t> </a:t>
            </a:r>
            <a:r>
              <a:rPr lang="en-US" altLang="zh-CN" dirty="0"/>
              <a:t>T_demo2020.dbo.Stock_JY out </a:t>
            </a:r>
            <a:r>
              <a:rPr lang="en-US" altLang="zh-CN" dirty="0" smtClean="0"/>
              <a:t>  	   			        E</a:t>
            </a:r>
            <a:r>
              <a:rPr lang="en-US" altLang="zh-CN" dirty="0"/>
              <a:t>:\BUAA\stock_exchange_data2.txt -c -</a:t>
            </a:r>
            <a:r>
              <a:rPr lang="en-US" altLang="zh-CN" dirty="0" err="1"/>
              <a:t>Usa</a:t>
            </a:r>
            <a:r>
              <a:rPr lang="en-US" altLang="zh-CN" dirty="0"/>
              <a:t> -</a:t>
            </a:r>
            <a:r>
              <a:rPr lang="en-US" altLang="zh-CN" dirty="0" err="1"/>
              <a:t>Psa</a:t>
            </a:r>
            <a:r>
              <a:rPr lang="en-US" altLang="zh-CN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0891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260648"/>
            <a:ext cx="8064896" cy="61206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4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BCP 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示例</a:t>
            </a:r>
            <a:endParaRPr lang="zh-CN" altLang="zh-CN" sz="2800" b="1" dirty="0">
              <a:solidFill>
                <a:srgbClr val="000099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FF0000"/>
                </a:solidFill>
              </a:rPr>
              <a:t>数据导出：采用可信连接，依据查询语句导出数据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269875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/>
              <a:t>EXEC master..</a:t>
            </a:r>
            <a:r>
              <a:rPr lang="en-US" altLang="zh-CN" dirty="0" err="1"/>
              <a:t>xp_cmdshell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2698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    </a:t>
            </a:r>
            <a:r>
              <a:rPr lang="en-US" altLang="zh-CN" sz="2000" dirty="0" smtClean="0">
                <a:solidFill>
                  <a:srgbClr val="0000CC"/>
                </a:solidFill>
              </a:rPr>
              <a:t>'</a:t>
            </a:r>
            <a:r>
              <a:rPr lang="en-US" altLang="zh-CN" sz="2000" dirty="0" err="1" smtClean="0">
                <a:solidFill>
                  <a:srgbClr val="0000CC"/>
                </a:solidFill>
              </a:rPr>
              <a:t>bcp</a:t>
            </a:r>
            <a:r>
              <a:rPr lang="en-US" altLang="zh-CN" sz="2000" dirty="0" smtClean="0">
                <a:solidFill>
                  <a:srgbClr val="0000CC"/>
                </a:solidFill>
              </a:rPr>
              <a:t> </a:t>
            </a:r>
            <a:r>
              <a:rPr lang="en-US" altLang="zh-CN" sz="2000" dirty="0">
                <a:solidFill>
                  <a:srgbClr val="0000CC"/>
                </a:solidFill>
              </a:rPr>
              <a:t>"SELECT </a:t>
            </a:r>
            <a:r>
              <a:rPr lang="zh-CN" altLang="en-US" sz="2000" dirty="0">
                <a:solidFill>
                  <a:srgbClr val="0000CC"/>
                </a:solidFill>
              </a:rPr>
              <a:t>代码</a:t>
            </a:r>
            <a:r>
              <a:rPr lang="en-US" altLang="zh-CN" sz="2000" dirty="0">
                <a:solidFill>
                  <a:srgbClr val="0000CC"/>
                </a:solidFill>
              </a:rPr>
              <a:t>, </a:t>
            </a:r>
            <a:r>
              <a:rPr lang="zh-CN" altLang="en-US" sz="2000" dirty="0">
                <a:solidFill>
                  <a:srgbClr val="0000CC"/>
                </a:solidFill>
              </a:rPr>
              <a:t>名称 </a:t>
            </a:r>
            <a:r>
              <a:rPr lang="en-US" altLang="zh-CN" sz="2000" dirty="0">
                <a:solidFill>
                  <a:srgbClr val="0000CC"/>
                </a:solidFill>
              </a:rPr>
              <a:t>FROM T_demo2020.dbo.Stock_JY" </a:t>
            </a:r>
            <a:r>
              <a:rPr lang="en-US" altLang="zh-CN" sz="2000" dirty="0" smtClean="0">
                <a:solidFill>
                  <a:srgbClr val="0000CC"/>
                </a:solidFill>
              </a:rPr>
              <a:t>     </a:t>
            </a:r>
          </a:p>
          <a:p>
            <a:pPr marL="2698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CC"/>
                </a:solidFill>
              </a:rPr>
              <a:t> </a:t>
            </a:r>
            <a:r>
              <a:rPr lang="en-US" altLang="zh-CN" sz="2000" dirty="0" smtClean="0">
                <a:solidFill>
                  <a:srgbClr val="0000CC"/>
                </a:solidFill>
              </a:rPr>
              <a:t>   </a:t>
            </a:r>
            <a:r>
              <a:rPr lang="en-US" altLang="zh-CN" sz="2000" dirty="0" err="1" smtClean="0">
                <a:solidFill>
                  <a:srgbClr val="0000CC"/>
                </a:solidFill>
              </a:rPr>
              <a:t>queryout</a:t>
            </a:r>
            <a:r>
              <a:rPr lang="en-US" altLang="zh-CN" sz="2000" dirty="0" smtClean="0">
                <a:solidFill>
                  <a:srgbClr val="0000CC"/>
                </a:solidFill>
              </a:rPr>
              <a:t> </a:t>
            </a:r>
            <a:r>
              <a:rPr lang="en-US" altLang="zh-CN" sz="2000" dirty="0">
                <a:solidFill>
                  <a:srgbClr val="0000CC"/>
                </a:solidFill>
              </a:rPr>
              <a:t>E:\BUAA\stock_exchange_data3.txt -T -</a:t>
            </a:r>
            <a:r>
              <a:rPr lang="en-US" altLang="zh-CN" sz="2000" dirty="0" smtClean="0">
                <a:solidFill>
                  <a:srgbClr val="0000CC"/>
                </a:solidFill>
              </a:rPr>
              <a:t>c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'</a:t>
            </a:r>
            <a:endParaRPr lang="en-US" altLang="zh-CN" sz="2000" dirty="0" smtClean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b="1" dirty="0">
                <a:solidFill>
                  <a:srgbClr val="FF0000"/>
                </a:solidFill>
              </a:rPr>
              <a:t>数据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导入：采用</a:t>
            </a:r>
            <a:r>
              <a:rPr lang="zh-CN" altLang="en-US" sz="2400" b="1" dirty="0">
                <a:solidFill>
                  <a:srgbClr val="FF0000"/>
                </a:solidFill>
              </a:rPr>
              <a:t>可信连接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，导</a:t>
            </a:r>
            <a:r>
              <a:rPr lang="zh-CN" altLang="en-US" sz="2400" b="1" dirty="0">
                <a:solidFill>
                  <a:srgbClr val="FF0000"/>
                </a:solidFill>
              </a:rPr>
              <a:t>入数据到指定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表</a:t>
            </a:r>
            <a:endParaRPr lang="en-US" altLang="zh-CN" dirty="0"/>
          </a:p>
          <a:p>
            <a:pPr marL="269875" lvl="1" indent="358775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准本表：</a:t>
            </a:r>
            <a:r>
              <a:rPr lang="en-US" altLang="zh-CN" dirty="0" smtClean="0"/>
              <a:t>select </a:t>
            </a:r>
            <a:r>
              <a:rPr lang="en-US" altLang="zh-CN" dirty="0"/>
              <a:t>* into </a:t>
            </a:r>
            <a:r>
              <a:rPr lang="en-US" altLang="zh-CN" dirty="0" smtClean="0"/>
              <a:t>Stock_JY2 </a:t>
            </a:r>
            <a:r>
              <a:rPr lang="en-US" altLang="zh-CN" dirty="0"/>
              <a:t>from </a:t>
            </a:r>
            <a:r>
              <a:rPr lang="en-US" altLang="zh-CN" dirty="0" err="1" smtClean="0"/>
              <a:t>Stock_JY</a:t>
            </a:r>
            <a:endParaRPr lang="en-US" altLang="zh-CN" dirty="0" smtClean="0"/>
          </a:p>
          <a:p>
            <a:pPr marL="269875" lvl="1" indent="358775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清</a:t>
            </a:r>
            <a:r>
              <a:rPr lang="zh-CN" altLang="en-US" dirty="0" smtClean="0"/>
              <a:t>空新表：</a:t>
            </a:r>
            <a:r>
              <a:rPr lang="en-US" altLang="zh-CN" sz="2000" dirty="0" smtClean="0">
                <a:solidFill>
                  <a:schemeClr val="tx1"/>
                </a:solidFill>
              </a:rPr>
              <a:t>delete </a:t>
            </a:r>
            <a:r>
              <a:rPr lang="en-US" altLang="zh-CN" sz="2000" dirty="0">
                <a:solidFill>
                  <a:schemeClr val="tx1"/>
                </a:solidFill>
              </a:rPr>
              <a:t>from </a:t>
            </a:r>
            <a:r>
              <a:rPr lang="en-US" altLang="zh-CN" sz="2000" dirty="0" smtClean="0">
                <a:solidFill>
                  <a:schemeClr val="tx1"/>
                </a:solidFill>
              </a:rPr>
              <a:t>Stock_JY2</a:t>
            </a:r>
          </a:p>
          <a:p>
            <a:pPr marL="269875" lvl="1" indent="358775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/>
              <a:t>导入数据：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        EXEC </a:t>
            </a:r>
            <a:r>
              <a:rPr lang="en-US" altLang="zh-CN" sz="2000" dirty="0">
                <a:solidFill>
                  <a:schemeClr val="tx1"/>
                </a:solidFill>
              </a:rPr>
              <a:t>master..</a:t>
            </a:r>
            <a:r>
              <a:rPr lang="en-US" altLang="zh-CN" sz="2000" dirty="0" err="1">
                <a:solidFill>
                  <a:schemeClr val="tx1"/>
                </a:solidFill>
              </a:rPr>
              <a:t>xp_cmdshell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	</a:t>
            </a:r>
            <a:r>
              <a:rPr lang="en-US" altLang="zh-CN" sz="2000" dirty="0" smtClean="0">
                <a:solidFill>
                  <a:srgbClr val="0000CC"/>
                </a:solidFill>
              </a:rPr>
              <a:t>'</a:t>
            </a:r>
            <a:r>
              <a:rPr lang="en-US" altLang="zh-CN" sz="2000" dirty="0" err="1" smtClean="0">
                <a:solidFill>
                  <a:srgbClr val="0000CC"/>
                </a:solidFill>
              </a:rPr>
              <a:t>bcp</a:t>
            </a:r>
            <a:r>
              <a:rPr lang="en-US" altLang="zh-CN" sz="2000" dirty="0" smtClean="0">
                <a:solidFill>
                  <a:srgbClr val="0000CC"/>
                </a:solidFill>
              </a:rPr>
              <a:t> </a:t>
            </a:r>
            <a:r>
              <a:rPr lang="en-US" altLang="zh-CN" sz="2000" dirty="0">
                <a:solidFill>
                  <a:srgbClr val="0000CC"/>
                </a:solidFill>
              </a:rPr>
              <a:t>T_demo2020.dbo.Stock_JY2 in </a:t>
            </a:r>
            <a:r>
              <a:rPr lang="en-US" altLang="zh-CN" sz="2000" dirty="0" smtClean="0">
                <a:solidFill>
                  <a:srgbClr val="0000CC"/>
                </a:solidFill>
              </a:rPr>
              <a:t>	E</a:t>
            </a:r>
            <a:r>
              <a:rPr lang="en-US" altLang="zh-CN" sz="2000" dirty="0">
                <a:solidFill>
                  <a:srgbClr val="0000CC"/>
                </a:solidFill>
              </a:rPr>
              <a:t>:\BUAA\stock_exchange_data.txt -c -T</a:t>
            </a:r>
            <a:r>
              <a:rPr lang="en-US" altLang="zh-CN" sz="2000" dirty="0">
                <a:solidFill>
                  <a:schemeClr val="tx1"/>
                </a:solidFill>
              </a:rPr>
              <a:t>'</a:t>
            </a:r>
            <a:endParaRPr lang="zh-CN" altLang="zh-CN" sz="2000" dirty="0">
              <a:solidFill>
                <a:schemeClr val="tx1"/>
              </a:solidFill>
            </a:endParaRPr>
          </a:p>
          <a:p>
            <a:pPr marL="269875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7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7544" y="332656"/>
            <a:ext cx="7920880" cy="56886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4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</a:t>
            </a:r>
            <a:r>
              <a:rPr lang="en-US" altLang="zh-CN" sz="2800" b="1" dirty="0" smtClean="0">
                <a:solidFill>
                  <a:srgbClr val="000099"/>
                </a:solidFill>
              </a:rPr>
              <a:t>BCP 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示例</a:t>
            </a:r>
            <a:endParaRPr lang="zh-CN" altLang="zh-CN" sz="2800" b="1" dirty="0">
              <a:solidFill>
                <a:srgbClr val="000099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 smtClean="0">
                <a:solidFill>
                  <a:srgbClr val="FF0000"/>
                </a:solidFill>
              </a:rPr>
              <a:t>导出格式文件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539750" lvl="1" indent="-269875" latinLnBrk="1">
              <a:lnSpc>
                <a:spcPct val="150000"/>
              </a:lnSpc>
              <a:spcBef>
                <a:spcPts val="0"/>
              </a:spcBef>
            </a:pPr>
            <a:r>
              <a:rPr lang="en-US" altLang="zh-CN" sz="2200" b="1" dirty="0" err="1" smtClean="0">
                <a:solidFill>
                  <a:srgbClr val="000099"/>
                </a:solidFill>
              </a:rPr>
              <a:t>bcp</a:t>
            </a:r>
            <a:r>
              <a:rPr lang="en-US" altLang="zh-CN" sz="2200" b="1" dirty="0">
                <a:solidFill>
                  <a:srgbClr val="000099"/>
                </a:solidFill>
              </a:rPr>
              <a:t> </a:t>
            </a:r>
            <a:r>
              <a:rPr lang="zh-CN" altLang="en-US" sz="2200" b="1" dirty="0">
                <a:solidFill>
                  <a:srgbClr val="000099"/>
                </a:solidFill>
              </a:rPr>
              <a:t>数据库名</a:t>
            </a:r>
            <a:r>
              <a:rPr lang="en-US" altLang="zh-CN" sz="2200" b="1" dirty="0" smtClean="0">
                <a:solidFill>
                  <a:srgbClr val="000099"/>
                </a:solidFill>
              </a:rPr>
              <a:t>.</a:t>
            </a:r>
            <a:r>
              <a:rPr lang="zh-CN" altLang="en-US" sz="2200" b="1" dirty="0" smtClean="0">
                <a:solidFill>
                  <a:srgbClr val="000099"/>
                </a:solidFill>
              </a:rPr>
              <a:t>模式名</a:t>
            </a:r>
            <a:r>
              <a:rPr lang="en-US" altLang="zh-CN" sz="2200" b="1" dirty="0">
                <a:solidFill>
                  <a:srgbClr val="000099"/>
                </a:solidFill>
              </a:rPr>
              <a:t>.</a:t>
            </a:r>
            <a:r>
              <a:rPr lang="zh-CN" altLang="en-US" sz="2200" b="1" dirty="0">
                <a:solidFill>
                  <a:srgbClr val="000099"/>
                </a:solidFill>
              </a:rPr>
              <a:t>表名 </a:t>
            </a:r>
            <a:r>
              <a:rPr lang="en-US" altLang="zh-CN" sz="2200" b="1" dirty="0">
                <a:solidFill>
                  <a:srgbClr val="000099"/>
                </a:solidFill>
              </a:rPr>
              <a:t>format </a:t>
            </a:r>
            <a:r>
              <a:rPr lang="en-US" altLang="zh-CN" sz="2200" b="1" dirty="0" err="1" smtClean="0">
                <a:solidFill>
                  <a:srgbClr val="000099"/>
                </a:solidFill>
              </a:rPr>
              <a:t>nul</a:t>
            </a:r>
            <a:r>
              <a:rPr lang="en-US" altLang="zh-CN" sz="2200" b="1" dirty="0" smtClean="0">
                <a:solidFill>
                  <a:srgbClr val="000099"/>
                </a:solidFill>
              </a:rPr>
              <a:t>  -f </a:t>
            </a:r>
            <a:r>
              <a:rPr lang="zh-CN" altLang="en-US" sz="2200" b="1" dirty="0">
                <a:solidFill>
                  <a:srgbClr val="000099"/>
                </a:solidFill>
              </a:rPr>
              <a:t> </a:t>
            </a:r>
            <a:r>
              <a:rPr lang="en-US" altLang="zh-CN" sz="2200" b="1" dirty="0">
                <a:solidFill>
                  <a:srgbClr val="000099"/>
                </a:solidFill>
              </a:rPr>
              <a:t>[-x] [</a:t>
            </a:r>
            <a:r>
              <a:rPr lang="en-US" altLang="zh-CN" sz="2200" b="1" dirty="0" smtClean="0">
                <a:solidFill>
                  <a:srgbClr val="000099"/>
                </a:solidFill>
              </a:rPr>
              <a:t>-c]</a:t>
            </a:r>
            <a:r>
              <a:rPr lang="en-US" altLang="zh-CN" sz="2200" b="1" dirty="0">
                <a:solidFill>
                  <a:srgbClr val="000099"/>
                </a:solidFill>
              </a:rPr>
              <a:t> </a:t>
            </a:r>
            <a:endParaRPr lang="en-US" altLang="zh-CN" sz="2200" b="1" dirty="0" smtClean="0">
              <a:solidFill>
                <a:srgbClr val="000099"/>
              </a:solidFill>
            </a:endParaRPr>
          </a:p>
          <a:p>
            <a:pPr marL="457200" lvl="1" indent="-95250" latinLnBrk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-f </a:t>
            </a:r>
            <a:r>
              <a:rPr lang="zh-CN" altLang="en-US" dirty="0" smtClean="0"/>
              <a:t>：输出的格式化文件名</a:t>
            </a:r>
            <a:endParaRPr lang="en-US" altLang="zh-CN" dirty="0" smtClean="0"/>
          </a:p>
          <a:p>
            <a:pPr marL="457200" lvl="1" indent="-95250" latinLnBrk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-x</a:t>
            </a:r>
            <a:r>
              <a:rPr lang="zh-CN" altLang="en-US" dirty="0" smtClean="0"/>
              <a:t>：指定</a:t>
            </a:r>
            <a:r>
              <a:rPr lang="zh-CN" altLang="en-US" dirty="0"/>
              <a:t>输出的格式文件为</a:t>
            </a:r>
            <a:r>
              <a:rPr lang="en-US" altLang="zh-CN" dirty="0" smtClean="0"/>
              <a:t>xml</a:t>
            </a:r>
          </a:p>
          <a:p>
            <a:pPr marL="898525" lvl="1" indent="-536575" latinLnBrk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-</a:t>
            </a:r>
            <a:r>
              <a:rPr lang="en-US" altLang="zh-CN" dirty="0"/>
              <a:t>c </a:t>
            </a:r>
            <a:r>
              <a:rPr lang="zh-CN" altLang="en-US" dirty="0" smtClean="0"/>
              <a:t>：指定存储</a:t>
            </a:r>
            <a:r>
              <a:rPr lang="zh-CN" altLang="en-US" dirty="0"/>
              <a:t>方式为</a:t>
            </a:r>
            <a:r>
              <a:rPr lang="zh-CN" altLang="en-US" dirty="0" smtClean="0"/>
              <a:t>字符</a:t>
            </a:r>
            <a:endParaRPr lang="en-US" altLang="zh-CN" dirty="0" smtClean="0"/>
          </a:p>
          <a:p>
            <a:pPr marL="539750" lvl="1" indent="-269875" latinLnBrk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200" b="1" dirty="0" smtClean="0">
                <a:solidFill>
                  <a:srgbClr val="000099"/>
                </a:solidFill>
              </a:rPr>
              <a:t>命令举例</a:t>
            </a:r>
            <a:endParaRPr lang="en-US" altLang="zh-CN" sz="2200" b="1" dirty="0">
              <a:solidFill>
                <a:srgbClr val="000099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      EXEC </a:t>
            </a:r>
            <a:r>
              <a:rPr lang="en-US" altLang="zh-CN" sz="2000" dirty="0">
                <a:solidFill>
                  <a:schemeClr val="tx1"/>
                </a:solidFill>
              </a:rPr>
              <a:t>master..</a:t>
            </a:r>
            <a:r>
              <a:rPr lang="en-US" altLang="zh-CN" sz="2000" dirty="0" err="1">
                <a:solidFill>
                  <a:schemeClr val="tx1"/>
                </a:solidFill>
              </a:rPr>
              <a:t>xp_cmdshell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          'BCP </a:t>
            </a:r>
            <a:r>
              <a:rPr lang="en-US" altLang="zh-CN" sz="2000" dirty="0">
                <a:solidFill>
                  <a:schemeClr val="tx1"/>
                </a:solidFill>
              </a:rPr>
              <a:t>T_demo2020.dbo.Stock_JY format </a:t>
            </a:r>
            <a:r>
              <a:rPr lang="en-US" altLang="zh-CN" sz="2000" dirty="0" err="1">
                <a:solidFill>
                  <a:schemeClr val="tx1"/>
                </a:solidFill>
              </a:rPr>
              <a:t>nul</a:t>
            </a:r>
            <a:r>
              <a:rPr lang="en-US" altLang="zh-CN" sz="2000" dirty="0">
                <a:solidFill>
                  <a:schemeClr val="tx1"/>
                </a:solidFill>
              </a:rPr>
              <a:t> -f </a:t>
            </a:r>
            <a:r>
              <a:rPr lang="en-US" altLang="zh-CN" sz="2000" dirty="0" smtClean="0">
                <a:solidFill>
                  <a:schemeClr val="tx1"/>
                </a:solidFill>
              </a:rPr>
              <a:t>                 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          E</a:t>
            </a:r>
            <a:r>
              <a:rPr lang="en-US" altLang="zh-CN" sz="2000" dirty="0">
                <a:solidFill>
                  <a:schemeClr val="tx1"/>
                </a:solidFill>
              </a:rPr>
              <a:t>:\BUAA\stock_exchange_fmt.xml -x -c -T'    </a:t>
            </a:r>
          </a:p>
        </p:txBody>
      </p:sp>
    </p:spTree>
    <p:extLst>
      <p:ext uri="{BB962C8B-B14F-4D97-AF65-F5344CB8AC3E}">
        <p14:creationId xmlns:p14="http://schemas.microsoft.com/office/powerpoint/2010/main" val="11189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1520" y="188640"/>
            <a:ext cx="8424936" cy="640871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b="1" dirty="0">
                <a:solidFill>
                  <a:srgbClr val="C00000"/>
                </a:solidFill>
              </a:rPr>
              <a:t>三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、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BULK 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数据</a:t>
            </a:r>
            <a:r>
              <a:rPr lang="zh-CN" altLang="en-US" sz="3200" b="1" dirty="0">
                <a:solidFill>
                  <a:srgbClr val="C00000"/>
                </a:solidFill>
              </a:rPr>
              <a:t>导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入</a:t>
            </a:r>
            <a:endParaRPr lang="en-US" altLang="zh-CN" sz="32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 smtClean="0">
                <a:solidFill>
                  <a:srgbClr val="000099"/>
                </a:solidFill>
              </a:rPr>
              <a:t>1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、作用：</a:t>
            </a:r>
            <a:r>
              <a:rPr lang="zh-CN" altLang="en-US" sz="2000" dirty="0" smtClean="0">
                <a:solidFill>
                  <a:schemeClr val="tx1"/>
                </a:solidFill>
              </a:rPr>
              <a:t>将</a:t>
            </a:r>
            <a:r>
              <a:rPr lang="zh-CN" altLang="en-US" sz="2000" dirty="0">
                <a:solidFill>
                  <a:schemeClr val="tx1"/>
                </a:solidFill>
              </a:rPr>
              <a:t>本地或</a:t>
            </a:r>
            <a:r>
              <a:rPr lang="zh-CN" altLang="en-US" sz="2000" dirty="0" smtClean="0">
                <a:solidFill>
                  <a:schemeClr val="tx1"/>
                </a:solidFill>
              </a:rPr>
              <a:t>远程数据文件导入数据库，速度快</a:t>
            </a:r>
            <a:r>
              <a:rPr lang="zh-CN" altLang="en-US" sz="2000" dirty="0">
                <a:solidFill>
                  <a:schemeClr val="tx1"/>
                </a:solidFill>
              </a:rPr>
              <a:t>。远程文件必须</a:t>
            </a:r>
            <a:r>
              <a:rPr lang="zh-CN" altLang="en-US" sz="2000" dirty="0" smtClean="0">
                <a:solidFill>
                  <a:schemeClr val="tx1"/>
                </a:solidFill>
              </a:rPr>
              <a:t>共享，</a:t>
            </a:r>
            <a:r>
              <a:rPr lang="zh-CN" altLang="en-US" sz="2000" dirty="0">
                <a:solidFill>
                  <a:schemeClr val="tx1"/>
                </a:solidFill>
              </a:rPr>
              <a:t>文件</a:t>
            </a:r>
            <a:r>
              <a:rPr lang="zh-CN" altLang="en-US" sz="2000" dirty="0" smtClean="0">
                <a:solidFill>
                  <a:schemeClr val="tx1"/>
                </a:solidFill>
              </a:rPr>
              <a:t>路径使用</a:t>
            </a:r>
            <a:r>
              <a:rPr lang="zh-CN" altLang="en-US" sz="2000" dirty="0">
                <a:solidFill>
                  <a:schemeClr val="tx1"/>
                </a:solidFill>
              </a:rPr>
              <a:t>通用</a:t>
            </a:r>
            <a:r>
              <a:rPr lang="zh-CN" altLang="en-US" sz="2000" dirty="0" smtClean="0">
                <a:solidFill>
                  <a:schemeClr val="tx1"/>
                </a:solidFill>
              </a:rPr>
              <a:t>约定：</a:t>
            </a:r>
            <a:r>
              <a:rPr lang="en-US" altLang="zh-CN" sz="2000" dirty="0" smtClean="0">
                <a:solidFill>
                  <a:schemeClr val="tx1"/>
                </a:solidFill>
                <a:hlinkClick r:id="rId2" action="ppaction://hlinkfile"/>
              </a:rPr>
              <a:t>\\</a:t>
            </a:r>
            <a:r>
              <a:rPr lang="zh-CN" altLang="en-US" sz="2000" dirty="0">
                <a:solidFill>
                  <a:schemeClr val="tx1"/>
                </a:solidFill>
                <a:hlinkClick r:id="rId2" action="ppaction://hlinkfile"/>
              </a:rPr>
              <a:t>服务器名或</a:t>
            </a:r>
            <a:r>
              <a:rPr lang="en-US" altLang="zh-CN" sz="2000" dirty="0">
                <a:solidFill>
                  <a:schemeClr val="tx1"/>
                </a:solidFill>
                <a:hlinkClick r:id="rId2" action="ppaction://hlinkfile"/>
              </a:rPr>
              <a:t>IP\</a:t>
            </a:r>
            <a:r>
              <a:rPr lang="zh-CN" altLang="en-US" sz="2000" dirty="0">
                <a:solidFill>
                  <a:schemeClr val="tx1"/>
                </a:solidFill>
                <a:hlinkClick r:id="rId2" action="ppaction://hlinkfile"/>
              </a:rPr>
              <a:t>共享名</a:t>
            </a:r>
            <a:r>
              <a:rPr lang="en-US" altLang="zh-CN" sz="2000" dirty="0">
                <a:solidFill>
                  <a:schemeClr val="tx1"/>
                </a:solidFill>
                <a:hlinkClick r:id="rId2" action="ppaction://hlinkfile"/>
              </a:rPr>
              <a:t>\</a:t>
            </a:r>
            <a:r>
              <a:rPr lang="zh-CN" altLang="en-US" sz="2000" dirty="0">
                <a:solidFill>
                  <a:schemeClr val="tx1"/>
                </a:solidFill>
                <a:hlinkClick r:id="rId2" action="ppaction://hlinkfile"/>
              </a:rPr>
              <a:t>路径</a:t>
            </a:r>
            <a:r>
              <a:rPr lang="en-US" altLang="zh-CN" sz="2000" dirty="0">
                <a:solidFill>
                  <a:schemeClr val="tx1"/>
                </a:solidFill>
                <a:hlinkClick r:id="rId2" action="ppaction://hlinkfile"/>
              </a:rPr>
              <a:t>\</a:t>
            </a:r>
            <a:r>
              <a:rPr lang="zh-CN" altLang="en-US" sz="2000" dirty="0" smtClean="0">
                <a:solidFill>
                  <a:schemeClr val="tx1"/>
                </a:solidFill>
                <a:hlinkClick r:id="rId2" action="ppaction://hlinkfile"/>
              </a:rPr>
              <a:t>文件名</a:t>
            </a:r>
            <a:r>
              <a:rPr lang="zh-CN" altLang="en-US" sz="2000" dirty="0" smtClean="0">
                <a:solidFill>
                  <a:schemeClr val="tx1"/>
                </a:solidFill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b="1" dirty="0">
                <a:solidFill>
                  <a:srgbClr val="000099"/>
                </a:solidFill>
              </a:rPr>
              <a:t>2</a:t>
            </a:r>
            <a:r>
              <a:rPr lang="zh-CN" altLang="en-US" b="1" dirty="0" smtClean="0">
                <a:solidFill>
                  <a:srgbClr val="000099"/>
                </a:solidFill>
              </a:rPr>
              <a:t>、根据</a:t>
            </a:r>
            <a:r>
              <a:rPr lang="zh-CN" altLang="en-US" b="1" dirty="0">
                <a:solidFill>
                  <a:srgbClr val="000099"/>
                </a:solidFill>
              </a:rPr>
              <a:t>格式文件导入</a:t>
            </a:r>
            <a:r>
              <a:rPr lang="zh-CN" altLang="en-US" b="1" dirty="0" smtClean="0">
                <a:solidFill>
                  <a:srgbClr val="000099"/>
                </a:solidFill>
              </a:rPr>
              <a:t>数据，语法格式：</a:t>
            </a:r>
            <a:endParaRPr lang="zh-CN" altLang="en-US" b="1" dirty="0">
              <a:solidFill>
                <a:srgbClr val="000099"/>
              </a:solidFill>
            </a:endParaRPr>
          </a:p>
          <a:p>
            <a:pPr latinLnBrk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chemeClr val="tx1"/>
                </a:solidFill>
              </a:rPr>
              <a:t>Bulk</a:t>
            </a:r>
            <a:r>
              <a:rPr lang="en-US" altLang="zh-CN" sz="2000" dirty="0">
                <a:solidFill>
                  <a:schemeClr val="tx1"/>
                </a:solidFill>
              </a:rPr>
              <a:t> 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insert 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数据库</a:t>
            </a:r>
            <a:r>
              <a:rPr lang="zh-CN" altLang="en-US" sz="2000" dirty="0">
                <a:solidFill>
                  <a:schemeClr val="tx1"/>
                </a:solidFill>
              </a:rPr>
              <a:t>名</a:t>
            </a:r>
            <a:r>
              <a:rPr lang="en-US" altLang="zh-CN" sz="2000" dirty="0" smtClean="0">
                <a:solidFill>
                  <a:schemeClr val="tx1"/>
                </a:solidFill>
              </a:rPr>
              <a:t>.</a:t>
            </a:r>
            <a:r>
              <a:rPr lang="zh-CN" altLang="en-US" sz="2000" dirty="0" smtClean="0">
                <a:solidFill>
                  <a:schemeClr val="tx1"/>
                </a:solidFill>
              </a:rPr>
              <a:t>模式名</a:t>
            </a:r>
            <a:r>
              <a:rPr lang="en-US" altLang="zh-CN" sz="2000" dirty="0">
                <a:solidFill>
                  <a:schemeClr val="tx1"/>
                </a:solidFill>
              </a:rPr>
              <a:t>.</a:t>
            </a:r>
            <a:r>
              <a:rPr lang="zh-CN" altLang="en-US" sz="2000" dirty="0">
                <a:solidFill>
                  <a:schemeClr val="tx1"/>
                </a:solidFill>
              </a:rPr>
              <a:t>表</a:t>
            </a:r>
            <a:r>
              <a:rPr lang="zh-CN" altLang="en-US" sz="2000" dirty="0" smtClean="0">
                <a:solidFill>
                  <a:schemeClr val="tx1"/>
                </a:solidFill>
              </a:rPr>
              <a:t>名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from</a:t>
            </a:r>
            <a:r>
              <a:rPr lang="en-US" altLang="zh-CN" sz="2000" dirty="0">
                <a:solidFill>
                  <a:schemeClr val="tx1"/>
                </a:solidFill>
              </a:rPr>
              <a:t> </a:t>
            </a:r>
            <a:r>
              <a:rPr lang="en-US" altLang="zh-CN" sz="2000" dirty="0" smtClean="0">
                <a:solidFill>
                  <a:schemeClr val="tx1"/>
                </a:solidFill>
              </a:rPr>
              <a:t> '</a:t>
            </a:r>
            <a:r>
              <a:rPr lang="zh-CN" altLang="en-US" sz="2000" dirty="0">
                <a:solidFill>
                  <a:schemeClr val="tx1"/>
                </a:solidFill>
              </a:rPr>
              <a:t>数据文件路径</a:t>
            </a:r>
            <a:r>
              <a:rPr lang="en-US" altLang="zh-CN" sz="2000" dirty="0">
                <a:solidFill>
                  <a:schemeClr val="tx1"/>
                </a:solidFill>
              </a:rPr>
              <a:t>'</a:t>
            </a:r>
            <a:r>
              <a:rPr lang="zh-CN" altLang="en-US" sz="2000" dirty="0">
                <a:solidFill>
                  <a:schemeClr val="tx1"/>
                </a:solidFill>
              </a:rPr>
              <a:t>  </a:t>
            </a:r>
          </a:p>
          <a:p>
            <a:pPr marL="0" indent="0" latinLnBrk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	  with</a:t>
            </a:r>
            <a:r>
              <a:rPr lang="en-US" altLang="zh-CN" sz="2000" dirty="0">
                <a:solidFill>
                  <a:schemeClr val="tx1"/>
                </a:solidFill>
              </a:rPr>
              <a:t>  </a:t>
            </a:r>
            <a:r>
              <a:rPr lang="en-US" altLang="zh-CN" sz="2000" dirty="0" smtClean="0">
                <a:solidFill>
                  <a:schemeClr val="tx1"/>
                </a:solidFill>
              </a:rPr>
              <a:t>(</a:t>
            </a:r>
            <a:r>
              <a:rPr lang="en-US" altLang="zh-CN" sz="2000" dirty="0">
                <a:solidFill>
                  <a:schemeClr val="tx1"/>
                </a:solidFill>
              </a:rPr>
              <a:t> 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formatfile</a:t>
            </a:r>
            <a:r>
              <a:rPr lang="en-US" altLang="zh-CN" sz="2000" dirty="0">
                <a:solidFill>
                  <a:schemeClr val="tx1"/>
                </a:solidFill>
              </a:rPr>
              <a:t> = '</a:t>
            </a:r>
            <a:r>
              <a:rPr lang="zh-CN" altLang="en-US" sz="2000" dirty="0">
                <a:solidFill>
                  <a:schemeClr val="tx1"/>
                </a:solidFill>
              </a:rPr>
              <a:t>格式文件路径</a:t>
            </a:r>
            <a:r>
              <a:rPr lang="en-US" altLang="zh-CN" sz="2000" dirty="0">
                <a:solidFill>
                  <a:schemeClr val="tx1"/>
                </a:solidFill>
              </a:rPr>
              <a:t>',  </a:t>
            </a:r>
          </a:p>
          <a:p>
            <a:pPr marL="0" indent="0" latinLnBrk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	            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FirstRow</a:t>
            </a:r>
            <a:r>
              <a:rPr lang="en-US" altLang="zh-CN" sz="2000" dirty="0">
                <a:solidFill>
                  <a:schemeClr val="tx1"/>
                </a:solidFill>
              </a:rPr>
              <a:t> = </a:t>
            </a:r>
            <a:r>
              <a:rPr lang="en-US" altLang="zh-CN" sz="2000" dirty="0" smtClean="0">
                <a:solidFill>
                  <a:schemeClr val="tx1"/>
                </a:solidFill>
              </a:rPr>
              <a:t>2</a:t>
            </a:r>
            <a:r>
              <a:rPr lang="zh-CN" altLang="en-US" sz="2000" dirty="0" smtClean="0">
                <a:solidFill>
                  <a:schemeClr val="tx1"/>
                </a:solidFill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</a:rPr>
              <a:t>    --</a:t>
            </a:r>
            <a:r>
              <a:rPr lang="zh-CN" altLang="en-US" sz="2000" dirty="0">
                <a:solidFill>
                  <a:schemeClr val="tx1"/>
                </a:solidFill>
              </a:rPr>
              <a:t>指定</a:t>
            </a:r>
            <a:r>
              <a:rPr lang="zh-CN" altLang="en-US" sz="2000" dirty="0" smtClean="0">
                <a:solidFill>
                  <a:schemeClr val="tx1"/>
                </a:solidFill>
              </a:rPr>
              <a:t>数据开始</a:t>
            </a:r>
            <a:r>
              <a:rPr lang="zh-CN" altLang="en-US" sz="2000" dirty="0">
                <a:solidFill>
                  <a:schemeClr val="tx1"/>
                </a:solidFill>
              </a:rPr>
              <a:t>的行数，默认</a:t>
            </a:r>
            <a:r>
              <a:rPr lang="zh-CN" altLang="en-US" sz="2000" dirty="0" smtClean="0">
                <a:solidFill>
                  <a:schemeClr val="tx1"/>
                </a:solidFill>
              </a:rPr>
              <a:t>是</a:t>
            </a:r>
            <a:r>
              <a:rPr lang="en-US" altLang="zh-CN" sz="2000" dirty="0" smtClean="0">
                <a:solidFill>
                  <a:schemeClr val="tx1"/>
                </a:solidFill>
              </a:rPr>
              <a:t>1</a:t>
            </a:r>
            <a:endParaRPr lang="en-US" altLang="zh-CN" sz="2000" dirty="0" smtClean="0"/>
          </a:p>
          <a:p>
            <a:pPr marL="0" indent="0" latinLnBrk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99"/>
                </a:solidFill>
              </a:rPr>
              <a:t>3</a:t>
            </a:r>
            <a:r>
              <a:rPr lang="zh-CN" altLang="en-US" sz="2000" b="1" dirty="0">
                <a:solidFill>
                  <a:srgbClr val="000099"/>
                </a:solidFill>
              </a:rPr>
              <a:t>、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例子</a:t>
            </a:r>
            <a:endParaRPr lang="en-US" altLang="zh-CN" sz="2000" b="1" dirty="0">
              <a:solidFill>
                <a:srgbClr val="000099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 smtClean="0">
                <a:solidFill>
                  <a:schemeClr val="tx1"/>
                </a:solidFill>
              </a:rPr>
              <a:t>准备关系表：</a:t>
            </a:r>
            <a:r>
              <a:rPr lang="en-US" altLang="zh-CN" sz="2000" dirty="0" smtClean="0">
                <a:solidFill>
                  <a:schemeClr val="tx1"/>
                </a:solidFill>
              </a:rPr>
              <a:t>select </a:t>
            </a:r>
            <a:r>
              <a:rPr lang="en-US" altLang="zh-CN" sz="2000" dirty="0">
                <a:solidFill>
                  <a:schemeClr val="tx1"/>
                </a:solidFill>
              </a:rPr>
              <a:t>* into </a:t>
            </a:r>
            <a:r>
              <a:rPr lang="en-US" altLang="zh-CN" sz="2000" dirty="0">
                <a:solidFill>
                  <a:schemeClr val="tx1"/>
                </a:solidFill>
              </a:rPr>
              <a:t>Stock_JY3 </a:t>
            </a:r>
            <a:r>
              <a:rPr lang="en-US" altLang="zh-CN" sz="2000" dirty="0">
                <a:solidFill>
                  <a:schemeClr val="tx1"/>
                </a:solidFill>
              </a:rPr>
              <a:t>from </a:t>
            </a:r>
            <a:r>
              <a:rPr lang="en-US" altLang="zh-CN" sz="2000" dirty="0" err="1">
                <a:solidFill>
                  <a:schemeClr val="tx1"/>
                </a:solidFill>
              </a:rPr>
              <a:t>Stock_JY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	            delete </a:t>
            </a:r>
            <a:r>
              <a:rPr lang="en-US" altLang="zh-CN" sz="2000" dirty="0">
                <a:solidFill>
                  <a:schemeClr val="tx1"/>
                </a:solidFill>
              </a:rPr>
              <a:t>from Stock_JY3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 smtClean="0">
                <a:solidFill>
                  <a:schemeClr val="tx1"/>
                </a:solidFill>
              </a:rPr>
              <a:t>导</a:t>
            </a:r>
            <a:r>
              <a:rPr lang="zh-CN" altLang="en-US" sz="2000" dirty="0" smtClean="0">
                <a:solidFill>
                  <a:schemeClr val="tx1"/>
                </a:solidFill>
              </a:rPr>
              <a:t>入数据：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BUlk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insert  T_demo2020.dbo.Stock_JY3 from 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 </a:t>
            </a:r>
            <a:r>
              <a:rPr lang="en-US" altLang="zh-CN" sz="2000" dirty="0" smtClean="0">
                <a:solidFill>
                  <a:schemeClr val="tx1"/>
                </a:solidFill>
              </a:rPr>
              <a:t>        'E</a:t>
            </a:r>
            <a:r>
              <a:rPr lang="en-US" altLang="zh-CN" sz="2000" dirty="0">
                <a:solidFill>
                  <a:schemeClr val="tx1"/>
                </a:solidFill>
              </a:rPr>
              <a:t>:\BUAA\stock_exchange_data.txt'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	         with 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</a:rPr>
              <a:t>formatfile</a:t>
            </a:r>
            <a:r>
              <a:rPr lang="en-US" altLang="zh-CN" sz="2000" dirty="0">
                <a:solidFill>
                  <a:schemeClr val="tx1"/>
                </a:solidFill>
              </a:rPr>
              <a:t> = 'E:\BUAA\stock_exchange_fmt.xml</a:t>
            </a:r>
            <a:r>
              <a:rPr lang="en-US" altLang="zh-CN" sz="2000" dirty="0" smtClean="0">
                <a:solidFill>
                  <a:schemeClr val="tx1"/>
                </a:solidFill>
              </a:rPr>
              <a:t>')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23528" y="188640"/>
            <a:ext cx="8568952" cy="604867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b="1" dirty="0" smtClean="0">
                <a:solidFill>
                  <a:srgbClr val="C00000"/>
                </a:solidFill>
              </a:rPr>
              <a:t>三、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BULK 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数据</a:t>
            </a:r>
            <a:r>
              <a:rPr lang="zh-CN" altLang="en-US" sz="3200" b="1" dirty="0">
                <a:solidFill>
                  <a:srgbClr val="C00000"/>
                </a:solidFill>
              </a:rPr>
              <a:t>导入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4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、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OpenRowSet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(BULK</a:t>
            </a:r>
            <a:r>
              <a:rPr lang="en-US" altLang="zh-CN" sz="2400" b="1" dirty="0">
                <a:solidFill>
                  <a:srgbClr val="000099"/>
                </a:solidFill>
              </a:rPr>
              <a:t>)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函数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: 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实现按需选取导入字段</a:t>
            </a:r>
            <a:endParaRPr lang="en-US" altLang="zh-CN" sz="2400" b="1" dirty="0">
              <a:solidFill>
                <a:srgbClr val="000099"/>
              </a:solidFill>
            </a:endParaRPr>
          </a:p>
          <a:p>
            <a:pPr latinLnBrk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00099"/>
                </a:solidFill>
              </a:rPr>
              <a:t>语法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格式</a:t>
            </a:r>
            <a:r>
              <a:rPr lang="zh-CN" altLang="en-US" sz="2000" b="1" dirty="0">
                <a:solidFill>
                  <a:srgbClr val="000099"/>
                </a:solidFill>
              </a:rPr>
              <a:t> </a:t>
            </a:r>
          </a:p>
          <a:p>
            <a:pPr marL="2698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SELECT</a:t>
            </a:r>
            <a:r>
              <a:rPr lang="en-US" altLang="zh-CN" sz="2000" dirty="0">
                <a:solidFill>
                  <a:schemeClr val="tx1"/>
                </a:solidFill>
              </a:rPr>
              <a:t> </a:t>
            </a:r>
            <a:r>
              <a:rPr lang="en-US" altLang="zh-CN" sz="2000" dirty="0" smtClean="0">
                <a:solidFill>
                  <a:schemeClr val="tx1"/>
                </a:solidFill>
              </a:rPr>
              <a:t>&lt;</a:t>
            </a:r>
            <a:r>
              <a:rPr lang="zh-CN" altLang="en-US" sz="2000" dirty="0" smtClean="0">
                <a:solidFill>
                  <a:schemeClr val="tx1"/>
                </a:solidFill>
              </a:rPr>
              <a:t>字段列表</a:t>
            </a:r>
            <a:r>
              <a:rPr lang="en-US" altLang="zh-CN" sz="2000" dirty="0" smtClean="0">
                <a:solidFill>
                  <a:schemeClr val="tx1"/>
                </a:solidFill>
              </a:rPr>
              <a:t>&gt;  INTO</a:t>
            </a:r>
            <a:r>
              <a:rPr lang="en-US" altLang="zh-CN" sz="2000" dirty="0">
                <a:solidFill>
                  <a:schemeClr val="tx1"/>
                </a:solidFill>
              </a:rPr>
              <a:t> </a:t>
            </a:r>
            <a:r>
              <a:rPr lang="en-US" altLang="zh-CN" sz="2000" dirty="0" err="1">
                <a:solidFill>
                  <a:schemeClr val="tx1"/>
                </a:solidFill>
              </a:rPr>
              <a:t>temp_table_name</a:t>
            </a:r>
            <a:r>
              <a:rPr lang="en-US" altLang="zh-CN" sz="2000" dirty="0">
                <a:solidFill>
                  <a:schemeClr val="tx1"/>
                </a:solidFill>
              </a:rPr>
              <a:t>  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269875" lvl="1" indent="0" latinLnBrk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   FROM </a:t>
            </a:r>
            <a:r>
              <a:rPr lang="en-US" altLang="zh-CN" dirty="0" err="1" smtClean="0"/>
              <a:t>OpenRowSet</a:t>
            </a:r>
            <a:r>
              <a:rPr lang="en-US" altLang="zh-CN" dirty="0" smtClean="0"/>
              <a:t> (BULK </a:t>
            </a:r>
            <a:r>
              <a:rPr lang="en-US" altLang="zh-CN" dirty="0" err="1" smtClean="0"/>
              <a:t>N'path_to_data_file</a:t>
            </a:r>
            <a:r>
              <a:rPr lang="en-US" altLang="zh-CN" dirty="0" smtClean="0"/>
              <a:t>',</a:t>
            </a:r>
          </a:p>
          <a:p>
            <a:pPr marL="269875" lvl="1" indent="0" latinLnBrk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/>
              <a:t>                                     </a:t>
            </a:r>
            <a:r>
              <a:rPr lang="en-US" altLang="zh-CN" dirty="0"/>
              <a:t>FORMATFILE=</a:t>
            </a:r>
            <a:r>
              <a:rPr lang="en-US" altLang="zh-CN" dirty="0" err="1"/>
              <a:t>N'path_to_format_file</a:t>
            </a:r>
            <a:r>
              <a:rPr lang="en-US" altLang="zh-CN" dirty="0"/>
              <a:t>') </a:t>
            </a:r>
          </a:p>
          <a:p>
            <a:pPr marL="269875" lvl="1" indent="0" latinLnBrk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AS</a:t>
            </a:r>
            <a:r>
              <a:rPr lang="en-US" altLang="zh-CN" dirty="0"/>
              <a:t> </a:t>
            </a:r>
            <a:r>
              <a:rPr lang="en-US" altLang="zh-CN" dirty="0" err="1"/>
              <a:t>new_table_name</a:t>
            </a:r>
            <a:r>
              <a:rPr lang="en-US" altLang="zh-CN" dirty="0"/>
              <a:t>  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0099"/>
                </a:solidFill>
              </a:rPr>
              <a:t> </a:t>
            </a:r>
            <a:r>
              <a:rPr lang="zh-CN" altLang="en-US" sz="2000" b="1" dirty="0">
                <a:solidFill>
                  <a:srgbClr val="000099"/>
                </a:solidFill>
              </a:rPr>
              <a:t>例子</a:t>
            </a:r>
            <a:endParaRPr lang="en-US" altLang="zh-CN" sz="2000" b="1" dirty="0">
              <a:solidFill>
                <a:srgbClr val="000099"/>
              </a:solidFill>
            </a:endParaRPr>
          </a:p>
          <a:p>
            <a:pPr marL="2698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Select </a:t>
            </a:r>
            <a:r>
              <a:rPr lang="zh-CN" altLang="en-US" sz="2000" dirty="0">
                <a:solidFill>
                  <a:schemeClr val="tx1"/>
                </a:solidFill>
              </a:rPr>
              <a:t>代码</a:t>
            </a:r>
            <a:r>
              <a:rPr lang="en-US" altLang="zh-CN" sz="2000" dirty="0">
                <a:solidFill>
                  <a:schemeClr val="tx1"/>
                </a:solidFill>
              </a:rPr>
              <a:t>,</a:t>
            </a:r>
            <a:r>
              <a:rPr lang="zh-CN" altLang="en-US" sz="2000" dirty="0">
                <a:solidFill>
                  <a:schemeClr val="tx1"/>
                </a:solidFill>
              </a:rPr>
              <a:t>名称</a:t>
            </a:r>
            <a:r>
              <a:rPr lang="en-US" altLang="zh-CN" sz="2000" dirty="0">
                <a:solidFill>
                  <a:schemeClr val="tx1"/>
                </a:solidFill>
              </a:rPr>
              <a:t>,</a:t>
            </a:r>
            <a:r>
              <a:rPr lang="zh-CN" altLang="en-US" sz="2000" dirty="0">
                <a:solidFill>
                  <a:schemeClr val="tx1"/>
                </a:solidFill>
              </a:rPr>
              <a:t>成交额 </a:t>
            </a:r>
            <a:r>
              <a:rPr lang="en-US" altLang="zh-CN" sz="2000" dirty="0">
                <a:solidFill>
                  <a:schemeClr val="tx1"/>
                </a:solidFill>
              </a:rPr>
              <a:t>into T_demo2020.dbo.Stock_JY4</a:t>
            </a:r>
          </a:p>
          <a:p>
            <a:pPr marL="2698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   </a:t>
            </a:r>
            <a:r>
              <a:rPr lang="en-US" altLang="zh-CN" sz="2000" dirty="0" smtClean="0">
                <a:solidFill>
                  <a:schemeClr val="tx1"/>
                </a:solidFill>
              </a:rPr>
              <a:t>From </a:t>
            </a:r>
            <a:r>
              <a:rPr lang="en-US" altLang="zh-CN" sz="2000" dirty="0" err="1">
                <a:solidFill>
                  <a:schemeClr val="tx1"/>
                </a:solidFill>
              </a:rPr>
              <a:t>OpenRowSet</a:t>
            </a:r>
            <a:r>
              <a:rPr lang="en-US" altLang="zh-CN" sz="2000" dirty="0">
                <a:solidFill>
                  <a:schemeClr val="tx1"/>
                </a:solidFill>
              </a:rPr>
              <a:t>(BULK N'E:\BUAA\stock_exchange_data.txt',                   </a:t>
            </a:r>
          </a:p>
          <a:p>
            <a:pPr marL="2698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   FORMATFILE=N'E:\BUAA\stock_exchange_fmt.xml') </a:t>
            </a:r>
          </a:p>
          <a:p>
            <a:pPr marL="2698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   AS </a:t>
            </a:r>
            <a:r>
              <a:rPr lang="en-US" altLang="zh-CN" sz="2000" dirty="0" err="1">
                <a:solidFill>
                  <a:schemeClr val="tx1"/>
                </a:solidFill>
              </a:rPr>
              <a:t>new_table_name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8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3"/>
            <a:ext cx="8352928" cy="600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44624"/>
            <a:ext cx="7800528" cy="720080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2</a:t>
            </a:r>
            <a:r>
              <a:rPr lang="zh-CN" altLang="en-US" sz="2800" b="1" dirty="0">
                <a:solidFill>
                  <a:srgbClr val="000099"/>
                </a:solidFill>
              </a:rPr>
              <a:t>、一对一联系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的转换（续）</a:t>
            </a:r>
            <a:endParaRPr lang="en-US" altLang="zh-CN" sz="2400" b="1" dirty="0" smtClean="0">
              <a:solidFill>
                <a:srgbClr val="0000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44208" y="2276872"/>
            <a:ext cx="2016224" cy="23462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3038" indent="-173038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若没有定义</a:t>
            </a:r>
            <a:r>
              <a:rPr lang="en-US" altLang="zh-CN" sz="2000" dirty="0"/>
              <a:t>Dominant Role</a:t>
            </a:r>
            <a:r>
              <a:rPr lang="zh-CN" altLang="en-US" sz="2000" dirty="0"/>
              <a:t>，两端实体码分别进入另一端实体</a:t>
            </a:r>
            <a:endParaRPr lang="en-US" altLang="zh-CN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941168"/>
            <a:ext cx="7632848" cy="173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下箭头 9"/>
          <p:cNvSpPr/>
          <p:nvPr/>
        </p:nvSpPr>
        <p:spPr>
          <a:xfrm>
            <a:off x="4644008" y="4503896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96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077200" cy="1143000"/>
          </a:xfrm>
        </p:spPr>
        <p:txBody>
          <a:bodyPr/>
          <a:lstStyle/>
          <a:p>
            <a:r>
              <a:rPr lang="zh-CN" altLang="en-US" dirty="0" smtClean="0"/>
              <a:t>实验报告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：数据建模与数据库创建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7920880" cy="514495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99"/>
                </a:solidFill>
              </a:rPr>
              <a:t>覆盖任务（至少包含以下内容）</a:t>
            </a:r>
            <a:endParaRPr lang="en-US" altLang="zh-CN" sz="2400" b="1" dirty="0" smtClean="0">
              <a:solidFill>
                <a:srgbClr val="000099"/>
              </a:solidFill>
            </a:endParaRPr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/>
              <a:t>Project</a:t>
            </a:r>
            <a:r>
              <a:rPr lang="zh-CN" altLang="en-US" dirty="0" smtClean="0"/>
              <a:t>选题和需求分析</a:t>
            </a:r>
            <a:endParaRPr lang="en-US" altLang="zh-CN" dirty="0" smtClean="0"/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err="1" smtClean="0"/>
              <a:t>Powerdesigner</a:t>
            </a:r>
            <a:r>
              <a:rPr lang="zh-CN" altLang="en-US" dirty="0" smtClean="0"/>
              <a:t>数据建模：概念模型、物理模型</a:t>
            </a:r>
            <a:endParaRPr lang="en-US" altLang="zh-CN" dirty="0" smtClean="0"/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/>
              <a:t>SQL server </a:t>
            </a:r>
            <a:r>
              <a:rPr lang="zh-CN" altLang="en-US" dirty="0" smtClean="0"/>
              <a:t>数据库创建</a:t>
            </a:r>
            <a:endParaRPr lang="en-US" altLang="zh-CN" dirty="0" smtClean="0"/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err="1" smtClean="0"/>
              <a:t>Powerdesigner</a:t>
            </a:r>
            <a:r>
              <a:rPr lang="zh-CN" altLang="en-US" dirty="0" smtClean="0"/>
              <a:t>数据库操作：连接、脚本生成、脚本执行</a:t>
            </a:r>
            <a:endParaRPr lang="en-US" altLang="zh-CN" dirty="0" smtClean="0"/>
          </a:p>
          <a:p>
            <a:pPr marL="857250" lvl="1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 smtClean="0"/>
              <a:t>数据导入、导出实验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99"/>
                </a:solidFill>
              </a:rPr>
              <a:t>实验报告</a:t>
            </a:r>
            <a:endParaRPr lang="en-US" altLang="zh-CN" sz="2400" b="1" dirty="0">
              <a:solidFill>
                <a:srgbClr val="000099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 smtClean="0"/>
              <a:t>报告内容：自行组织报告结构和内容展示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 smtClean="0"/>
              <a:t>完成日期：不晚于第四周的周日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 smtClean="0"/>
              <a:t>电子版：第五周周一前，提交到课程中心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 smtClean="0"/>
              <a:t>打印版：返校后，于期末统一提交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67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7560840" cy="600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872" y="44624"/>
            <a:ext cx="7800528" cy="720080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sz="2800" b="1" dirty="0">
                <a:solidFill>
                  <a:srgbClr val="000099"/>
                </a:solidFill>
              </a:rPr>
              <a:t>3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</a:t>
            </a:r>
            <a:r>
              <a:rPr lang="zh-CN" altLang="en-US" sz="2800" b="1" dirty="0">
                <a:solidFill>
                  <a:srgbClr val="000099"/>
                </a:solidFill>
              </a:rPr>
              <a:t>一对多联系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的转换</a:t>
            </a:r>
            <a:endParaRPr lang="en-US" altLang="zh-CN" sz="2400" b="1" dirty="0" smtClean="0">
              <a:solidFill>
                <a:srgbClr val="0000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6136" y="1628800"/>
            <a:ext cx="2880320" cy="33239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3038" indent="-173038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Dependent</a:t>
            </a:r>
            <a:r>
              <a:rPr lang="zh-CN" altLang="en-US" sz="2000" dirty="0"/>
              <a:t>：</a:t>
            </a:r>
            <a:r>
              <a:rPr lang="en-US" altLang="zh-CN" sz="2000" dirty="0"/>
              <a:t>N</a:t>
            </a:r>
            <a:r>
              <a:rPr lang="zh-CN" altLang="en-US" sz="2000" dirty="0"/>
              <a:t>段实体是否对一端实体存在依赖（弱实体）</a:t>
            </a:r>
            <a:endParaRPr lang="en-US" altLang="zh-CN" sz="2000" dirty="0"/>
          </a:p>
          <a:p>
            <a:r>
              <a:rPr lang="zh-CN" altLang="en-US" sz="2000" dirty="0"/>
              <a:t>若勾选</a:t>
            </a:r>
            <a:r>
              <a:rPr lang="en-US" altLang="zh-CN" sz="2000" dirty="0"/>
              <a:t>Dependent</a:t>
            </a:r>
            <a:r>
              <a:rPr lang="zh-CN" altLang="en-US" sz="2000" dirty="0"/>
              <a:t>则一端实体主码进入</a:t>
            </a:r>
            <a:r>
              <a:rPr lang="en-US" altLang="zh-CN" sz="2000" dirty="0"/>
              <a:t>N</a:t>
            </a:r>
            <a:r>
              <a:rPr lang="zh-CN" altLang="en-US" sz="2000" dirty="0"/>
              <a:t>端实体时，即是外码又是主属性</a:t>
            </a:r>
            <a:endParaRPr lang="en-US" altLang="zh-CN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85184"/>
            <a:ext cx="8496944" cy="170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下箭头 8"/>
          <p:cNvSpPr/>
          <p:nvPr/>
        </p:nvSpPr>
        <p:spPr>
          <a:xfrm>
            <a:off x="4211960" y="4797152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08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8" y="1052736"/>
            <a:ext cx="809540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88640"/>
            <a:ext cx="7800528" cy="720080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4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</a:t>
            </a:r>
            <a:r>
              <a:rPr lang="zh-CN" altLang="en-US" sz="2800" b="1" dirty="0">
                <a:solidFill>
                  <a:srgbClr val="000099"/>
                </a:solidFill>
              </a:rPr>
              <a:t>继承联系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的转换</a:t>
            </a:r>
            <a:endParaRPr lang="en-US" altLang="zh-CN" sz="2400" b="1" dirty="0" smtClean="0">
              <a:solidFill>
                <a:srgbClr val="0000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2434" y="381909"/>
            <a:ext cx="4622014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173038" indent="-173038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根据继承关系定义，决定表的创建</a:t>
            </a:r>
            <a:endParaRPr lang="en-US" altLang="zh-CN" sz="2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97442"/>
            <a:ext cx="6498183" cy="421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3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88640"/>
            <a:ext cx="7800528" cy="720080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4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、</a:t>
            </a:r>
            <a:r>
              <a:rPr lang="zh-CN" altLang="en-US" sz="2800" b="1" dirty="0">
                <a:solidFill>
                  <a:srgbClr val="000099"/>
                </a:solidFill>
              </a:rPr>
              <a:t>继承联系</a:t>
            </a:r>
            <a:r>
              <a:rPr lang="zh-CN" altLang="en-US" sz="2800" b="1" dirty="0" smtClean="0">
                <a:solidFill>
                  <a:srgbClr val="000099"/>
                </a:solidFill>
              </a:rPr>
              <a:t>的转换</a:t>
            </a:r>
            <a:endParaRPr lang="en-US" altLang="zh-CN" sz="2400" b="1" dirty="0" smtClean="0">
              <a:solidFill>
                <a:srgbClr val="0000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268760"/>
            <a:ext cx="3069468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3038" indent="-173038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sz="2000" dirty="0"/>
              <a:t>策略：</a:t>
            </a:r>
            <a:endParaRPr lang="en-US" altLang="zh-CN" sz="2000" dirty="0"/>
          </a:p>
          <a:p>
            <a:r>
              <a:rPr lang="zh-CN" altLang="en-US" sz="2000" dirty="0"/>
              <a:t>子表继承父表全部属性</a:t>
            </a:r>
            <a:endParaRPr lang="en-US" altLang="zh-CN" sz="2000" dirty="0"/>
          </a:p>
          <a:p>
            <a:r>
              <a:rPr lang="zh-CN" altLang="en-US" sz="2000" dirty="0"/>
              <a:t>不创建父表</a:t>
            </a:r>
            <a:endParaRPr lang="en-US" altLang="zh-CN" sz="2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3" y="3429000"/>
            <a:ext cx="831737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625"/>
            <a:ext cx="5229422" cy="345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下箭头 4"/>
          <p:cNvSpPr/>
          <p:nvPr/>
        </p:nvSpPr>
        <p:spPr>
          <a:xfrm>
            <a:off x="1475656" y="2924944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1547"/>
            <a:ext cx="8058472" cy="9361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3200" b="1" dirty="0">
                <a:solidFill>
                  <a:srgbClr val="C00000"/>
                </a:solidFill>
              </a:rPr>
              <a:t>二、查看和修改</a:t>
            </a:r>
            <a:r>
              <a:rPr lang="en-US" altLang="zh-CN" sz="3200" b="1" dirty="0">
                <a:solidFill>
                  <a:srgbClr val="C00000"/>
                </a:solidFill>
              </a:rPr>
              <a:t>PDM</a:t>
            </a:r>
            <a:r>
              <a:rPr lang="zh-CN" altLang="en-US" sz="3200" b="1" dirty="0">
                <a:solidFill>
                  <a:srgbClr val="C00000"/>
                </a:solidFill>
              </a:rPr>
              <a:t>对象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54824" y="6376243"/>
            <a:ext cx="2133600" cy="365125"/>
          </a:xfrm>
        </p:spPr>
        <p:txBody>
          <a:bodyPr/>
          <a:lstStyle/>
          <a:p>
            <a:fld id="{6FCA27F9-5AFE-4717-9F9C-CA79809F6BAF}" type="datetime10">
              <a:rPr lang="en-US" altLang="zh-CN" smtClean="0"/>
              <a:pPr/>
              <a:t>14:04</a:t>
            </a:fld>
            <a:endParaRPr lang="en-US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7651"/>
            <a:ext cx="2736304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5856" y="3789040"/>
            <a:ext cx="5040560" cy="24006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物理模型图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有向边：从子表（参照关系）指向父表（被参照关系）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双击关系，可以查看和修改表的定义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双击有向边，可以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查看和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修改外码的定义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729" y="1412776"/>
            <a:ext cx="554595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0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1213</TotalTime>
  <Words>1470</Words>
  <Application>Microsoft Office PowerPoint</Application>
  <PresentationFormat>全屏显示(4:3)</PresentationFormat>
  <Paragraphs>253</Paragraphs>
  <Slides>50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凸显</vt:lpstr>
      <vt:lpstr>第3讲：数据库创建和数据建模（下）</vt:lpstr>
      <vt:lpstr>3.1 物理数据模型：PDM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数据库连接与对象创建</vt:lpstr>
      <vt:lpstr>PowerPoint 演示文稿</vt:lpstr>
      <vt:lpstr>PowerPoint 演示文稿</vt:lpstr>
      <vt:lpstr>二、生成数据库</vt:lpstr>
      <vt:lpstr>二、生成数据库</vt:lpstr>
      <vt:lpstr>二、生成数据库</vt:lpstr>
      <vt:lpstr>二、生成数据库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数据导入和导出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实验报告1：数据建模与数据库创建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LH-BUAA</dc:creator>
  <cp:lastModifiedBy>LH-BUAA</cp:lastModifiedBy>
  <cp:revision>68</cp:revision>
  <dcterms:created xsi:type="dcterms:W3CDTF">2020-02-24T11:58:25Z</dcterms:created>
  <dcterms:modified xsi:type="dcterms:W3CDTF">2020-03-04T06:05:17Z</dcterms:modified>
</cp:coreProperties>
</file>